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3" r:id="rId4"/>
  </p:sldMasterIdLst>
  <p:notesMasterIdLst>
    <p:notesMasterId r:id="rId55"/>
  </p:notesMasterIdLst>
  <p:handoutMasterIdLst>
    <p:handoutMasterId r:id="rId56"/>
  </p:handoutMasterIdLst>
  <p:sldIdLst>
    <p:sldId id="333" r:id="rId5"/>
    <p:sldId id="358" r:id="rId6"/>
    <p:sldId id="369" r:id="rId7"/>
    <p:sldId id="377" r:id="rId8"/>
    <p:sldId id="382" r:id="rId9"/>
    <p:sldId id="430" r:id="rId10"/>
    <p:sldId id="383" r:id="rId11"/>
    <p:sldId id="431" r:id="rId12"/>
    <p:sldId id="395" r:id="rId13"/>
    <p:sldId id="361" r:id="rId14"/>
    <p:sldId id="378" r:id="rId15"/>
    <p:sldId id="391" r:id="rId16"/>
    <p:sldId id="388" r:id="rId17"/>
    <p:sldId id="390" r:id="rId18"/>
    <p:sldId id="384" r:id="rId19"/>
    <p:sldId id="389" r:id="rId20"/>
    <p:sldId id="393" r:id="rId21"/>
    <p:sldId id="371" r:id="rId22"/>
    <p:sldId id="373" r:id="rId23"/>
    <p:sldId id="380" r:id="rId24"/>
    <p:sldId id="397" r:id="rId25"/>
    <p:sldId id="398" r:id="rId26"/>
    <p:sldId id="401" r:id="rId27"/>
    <p:sldId id="394" r:id="rId28"/>
    <p:sldId id="374" r:id="rId29"/>
    <p:sldId id="360" r:id="rId30"/>
    <p:sldId id="406" r:id="rId31"/>
    <p:sldId id="407" r:id="rId32"/>
    <p:sldId id="409" r:id="rId33"/>
    <p:sldId id="408" r:id="rId34"/>
    <p:sldId id="405" r:id="rId35"/>
    <p:sldId id="419" r:id="rId36"/>
    <p:sldId id="404" r:id="rId37"/>
    <p:sldId id="370" r:id="rId38"/>
    <p:sldId id="375" r:id="rId39"/>
    <p:sldId id="379" r:id="rId40"/>
    <p:sldId id="413" r:id="rId41"/>
    <p:sldId id="414" r:id="rId42"/>
    <p:sldId id="416" r:id="rId43"/>
    <p:sldId id="418" r:id="rId44"/>
    <p:sldId id="422" r:id="rId45"/>
    <p:sldId id="423" r:id="rId46"/>
    <p:sldId id="396" r:id="rId47"/>
    <p:sldId id="410" r:id="rId48"/>
    <p:sldId id="411" r:id="rId49"/>
    <p:sldId id="425" r:id="rId50"/>
    <p:sldId id="424" r:id="rId51"/>
    <p:sldId id="426" r:id="rId52"/>
    <p:sldId id="429" r:id="rId53"/>
    <p:sldId id="381" r:id="rId5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y Eline" initials="A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2A44"/>
    <a:srgbClr val="00B5E2"/>
    <a:srgbClr val="9E2A2B"/>
    <a:srgbClr val="FFFFFF"/>
    <a:srgbClr val="D7C826"/>
    <a:srgbClr val="F68D2E"/>
    <a:srgbClr val="009969"/>
    <a:srgbClr val="B3E6FF"/>
    <a:srgbClr val="008FD6"/>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361" autoAdjust="0"/>
  </p:normalViewPr>
  <p:slideViewPr>
    <p:cSldViewPr>
      <p:cViewPr varScale="1">
        <p:scale>
          <a:sx n="102" d="100"/>
          <a:sy n="102" d="100"/>
        </p:scale>
        <p:origin x="1920" y="114"/>
      </p:cViewPr>
      <p:guideLst>
        <p:guide orient="horz" pos="2160"/>
        <p:guide pos="2880"/>
      </p:guideLst>
    </p:cSldViewPr>
  </p:slideViewPr>
  <p:outlineViewPr>
    <p:cViewPr>
      <p:scale>
        <a:sx n="33" d="100"/>
        <a:sy n="33" d="100"/>
      </p:scale>
      <p:origin x="0" y="23770"/>
    </p:cViewPr>
  </p:outlineViewPr>
  <p:notesTextViewPr>
    <p:cViewPr>
      <p:scale>
        <a:sx n="150" d="100"/>
        <a:sy n="150" d="100"/>
      </p:scale>
      <p:origin x="0" y="0"/>
    </p:cViewPr>
  </p:notesTextViewPr>
  <p:sorterViewPr>
    <p:cViewPr>
      <p:scale>
        <a:sx n="66" d="100"/>
        <a:sy n="66" d="100"/>
      </p:scale>
      <p:origin x="0" y="-3252"/>
    </p:cViewPr>
  </p:sorterViewPr>
  <p:notesViewPr>
    <p:cSldViewPr>
      <p:cViewPr varScale="1">
        <p:scale>
          <a:sx n="54" d="100"/>
          <a:sy n="54" d="100"/>
        </p:scale>
        <p:origin x="2790" y="84"/>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44920950180799"/>
          <c:y val="6.9859291285741004E-2"/>
          <c:w val="0.70551784182982402"/>
          <c:h val="0.86028141742851805"/>
        </c:manualLayout>
      </c:layout>
      <c:doughnutChart>
        <c:varyColors val="1"/>
        <c:ser>
          <c:idx val="0"/>
          <c:order val="0"/>
          <c:tx>
            <c:strRef>
              <c:f>Sheet1!$B$1</c:f>
              <c:strCache>
                <c:ptCount val="1"/>
                <c:pt idx="0">
                  <c:v>Sales</c:v>
                </c:pt>
              </c:strCache>
            </c:strRef>
          </c:tx>
          <c:dPt>
            <c:idx val="0"/>
            <c:bubble3D val="0"/>
            <c:spPr>
              <a:solidFill>
                <a:srgbClr val="E87424"/>
              </a:solidFill>
            </c:spPr>
          </c:dPt>
          <c:dPt>
            <c:idx val="1"/>
            <c:bubble3D val="0"/>
            <c:spPr>
              <a:solidFill>
                <a:sysClr val="window" lastClr="78B483">
                  <a:lumMod val="65000"/>
                </a:sysClr>
              </a:solidFill>
            </c:spPr>
          </c:dPt>
          <c:cat>
            <c:strRef>
              <c:f>Sheet1!$A$2:$A$3</c:f>
              <c:strCache>
                <c:ptCount val="2"/>
                <c:pt idx="0">
                  <c:v>1st Qtr</c:v>
                </c:pt>
                <c:pt idx="1">
                  <c:v>2nd Qtr</c:v>
                </c:pt>
              </c:strCache>
            </c:strRef>
          </c:cat>
          <c:val>
            <c:numRef>
              <c:f>Sheet1!$B$2:$B$3</c:f>
              <c:numCache>
                <c:formatCode>General</c:formatCode>
                <c:ptCount val="2"/>
                <c:pt idx="0">
                  <c:v>50</c:v>
                </c:pt>
                <c:pt idx="1">
                  <c:v>50</c:v>
                </c:pt>
              </c:numCache>
            </c:numRef>
          </c:val>
        </c:ser>
        <c:dLbls>
          <c:showLegendKey val="0"/>
          <c:showVal val="0"/>
          <c:showCatName val="0"/>
          <c:showSerName val="0"/>
          <c:showPercent val="0"/>
          <c:showBubbleSize val="0"/>
          <c:showLeaderLines val="1"/>
        </c:dLbls>
        <c:firstSliceAng val="0"/>
        <c:holeSize val="85"/>
      </c:doughnutChart>
      <c:spPr>
        <a:noFill/>
        <a:ln w="25376">
          <a:noFill/>
        </a:ln>
      </c:spPr>
    </c:plotArea>
    <c:plotVisOnly val="1"/>
    <c:dispBlanksAs val="gap"/>
    <c:showDLblsOverMax val="0"/>
  </c:chart>
  <c:txPr>
    <a:bodyPr/>
    <a:lstStyle/>
    <a:p>
      <a:pPr>
        <a:defRPr sz="1798"/>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44920950180799"/>
          <c:y val="6.9859291285741004E-2"/>
          <c:w val="0.70551784182982402"/>
          <c:h val="0.86028141742851805"/>
        </c:manualLayout>
      </c:layout>
      <c:doughnutChart>
        <c:varyColors val="1"/>
        <c:ser>
          <c:idx val="0"/>
          <c:order val="0"/>
          <c:tx>
            <c:strRef>
              <c:f>Sheet1!$B$1</c:f>
              <c:strCache>
                <c:ptCount val="1"/>
                <c:pt idx="0">
                  <c:v>Sales</c:v>
                </c:pt>
              </c:strCache>
            </c:strRef>
          </c:tx>
          <c:dPt>
            <c:idx val="0"/>
            <c:bubble3D val="0"/>
            <c:spPr>
              <a:solidFill>
                <a:sysClr val="window" lastClr="78B483">
                  <a:lumMod val="65000"/>
                </a:sysClr>
              </a:solidFill>
            </c:spPr>
          </c:dPt>
          <c:dPt>
            <c:idx val="1"/>
            <c:bubble3D val="0"/>
            <c:spPr>
              <a:solidFill>
                <a:srgbClr val="E87424"/>
              </a:solidFill>
            </c:spPr>
          </c:dPt>
          <c:cat>
            <c:strRef>
              <c:f>Sheet1!$A$2:$A$3</c:f>
              <c:strCache>
                <c:ptCount val="2"/>
                <c:pt idx="0">
                  <c:v>1st Qtr</c:v>
                </c:pt>
                <c:pt idx="1">
                  <c:v>2nd Qtr</c:v>
                </c:pt>
              </c:strCache>
            </c:strRef>
          </c:cat>
          <c:val>
            <c:numRef>
              <c:f>Sheet1!$B$2:$B$3</c:f>
              <c:numCache>
                <c:formatCode>General</c:formatCode>
                <c:ptCount val="2"/>
                <c:pt idx="0">
                  <c:v>66</c:v>
                </c:pt>
                <c:pt idx="1">
                  <c:v>34</c:v>
                </c:pt>
              </c:numCache>
            </c:numRef>
          </c:val>
        </c:ser>
        <c:dLbls>
          <c:showLegendKey val="0"/>
          <c:showVal val="0"/>
          <c:showCatName val="0"/>
          <c:showSerName val="0"/>
          <c:showPercent val="0"/>
          <c:showBubbleSize val="0"/>
          <c:showLeaderLines val="1"/>
        </c:dLbls>
        <c:firstSliceAng val="0"/>
        <c:holeSize val="85"/>
      </c:doughnutChart>
      <c:spPr>
        <a:noFill/>
        <a:ln w="25376">
          <a:noFill/>
        </a:ln>
      </c:spPr>
    </c:plotArea>
    <c:plotVisOnly val="1"/>
    <c:dispBlanksAs val="gap"/>
    <c:showDLblsOverMax val="0"/>
  </c:chart>
  <c:txPr>
    <a:bodyPr/>
    <a:lstStyle/>
    <a:p>
      <a:pPr>
        <a:defRPr sz="1798"/>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44920950180799"/>
          <c:y val="6.9859291285741004E-2"/>
          <c:w val="0.70551784182982402"/>
          <c:h val="0.86028141742851805"/>
        </c:manualLayout>
      </c:layout>
      <c:doughnutChart>
        <c:varyColors val="1"/>
        <c:ser>
          <c:idx val="0"/>
          <c:order val="0"/>
          <c:tx>
            <c:strRef>
              <c:f>Sheet1!$B$1</c:f>
              <c:strCache>
                <c:ptCount val="1"/>
                <c:pt idx="0">
                  <c:v>Sales</c:v>
                </c:pt>
              </c:strCache>
            </c:strRef>
          </c:tx>
          <c:spPr>
            <a:solidFill>
              <a:srgbClr val="82BC00"/>
            </a:solidFill>
          </c:spPr>
          <c:dPt>
            <c:idx val="0"/>
            <c:bubble3D val="0"/>
            <c:spPr>
              <a:solidFill>
                <a:sysClr val="window" lastClr="78B483">
                  <a:lumMod val="65000"/>
                </a:sysClr>
              </a:solidFill>
            </c:spPr>
          </c:dPt>
          <c:dPt>
            <c:idx val="1"/>
            <c:bubble3D val="0"/>
            <c:spPr>
              <a:solidFill>
                <a:srgbClr val="E87424"/>
              </a:solidFill>
            </c:spPr>
          </c:dPt>
          <c:cat>
            <c:strRef>
              <c:f>Sheet1!$A$2:$A$3</c:f>
              <c:strCache>
                <c:ptCount val="2"/>
                <c:pt idx="0">
                  <c:v>1st Qtr</c:v>
                </c:pt>
                <c:pt idx="1">
                  <c:v>2nd Qtr</c:v>
                </c:pt>
              </c:strCache>
            </c:strRef>
          </c:cat>
          <c:val>
            <c:numRef>
              <c:f>Sheet1!$B$2:$B$3</c:f>
              <c:numCache>
                <c:formatCode>General</c:formatCode>
                <c:ptCount val="2"/>
                <c:pt idx="0">
                  <c:v>70</c:v>
                </c:pt>
                <c:pt idx="1">
                  <c:v>30</c:v>
                </c:pt>
              </c:numCache>
            </c:numRef>
          </c:val>
        </c:ser>
        <c:dLbls>
          <c:showLegendKey val="0"/>
          <c:showVal val="0"/>
          <c:showCatName val="0"/>
          <c:showSerName val="0"/>
          <c:showPercent val="0"/>
          <c:showBubbleSize val="0"/>
          <c:showLeaderLines val="1"/>
        </c:dLbls>
        <c:firstSliceAng val="0"/>
        <c:holeSize val="85"/>
      </c:doughnutChart>
      <c:spPr>
        <a:noFill/>
        <a:ln w="25376">
          <a:noFill/>
        </a:ln>
      </c:spPr>
    </c:plotArea>
    <c:plotVisOnly val="1"/>
    <c:dispBlanksAs val="gap"/>
    <c:showDLblsOverMax val="0"/>
  </c:chart>
  <c:txPr>
    <a:bodyPr/>
    <a:lstStyle/>
    <a:p>
      <a:pPr>
        <a:defRPr sz="1798"/>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44920950180799"/>
          <c:y val="6.9859291285741004E-2"/>
          <c:w val="0.70551784182982402"/>
          <c:h val="0.86028141742851805"/>
        </c:manualLayout>
      </c:layout>
      <c:doughnutChart>
        <c:varyColors val="1"/>
        <c:ser>
          <c:idx val="0"/>
          <c:order val="0"/>
          <c:tx>
            <c:strRef>
              <c:f>Sheet1!$B$1</c:f>
              <c:strCache>
                <c:ptCount val="1"/>
                <c:pt idx="0">
                  <c:v>Sales</c:v>
                </c:pt>
              </c:strCache>
            </c:strRef>
          </c:tx>
          <c:spPr>
            <a:solidFill>
              <a:srgbClr val="82BC00"/>
            </a:solidFill>
          </c:spPr>
          <c:dPt>
            <c:idx val="0"/>
            <c:bubble3D val="0"/>
            <c:spPr>
              <a:solidFill>
                <a:sysClr val="window" lastClr="78B483">
                  <a:lumMod val="65000"/>
                </a:sysClr>
              </a:solidFill>
            </c:spPr>
          </c:dPt>
          <c:dPt>
            <c:idx val="1"/>
            <c:bubble3D val="0"/>
            <c:spPr>
              <a:solidFill>
                <a:srgbClr val="E87424"/>
              </a:solidFill>
            </c:spPr>
          </c:dPt>
          <c:cat>
            <c:strRef>
              <c:f>Sheet1!$A$2:$A$3</c:f>
              <c:strCache>
                <c:ptCount val="2"/>
                <c:pt idx="0">
                  <c:v>1st Qtr</c:v>
                </c:pt>
                <c:pt idx="1">
                  <c:v>2nd Qtr</c:v>
                </c:pt>
              </c:strCache>
            </c:strRef>
          </c:cat>
          <c:val>
            <c:numRef>
              <c:f>Sheet1!$B$2:$B$3</c:f>
              <c:numCache>
                <c:formatCode>General</c:formatCode>
                <c:ptCount val="2"/>
                <c:pt idx="0">
                  <c:v>69</c:v>
                </c:pt>
                <c:pt idx="1">
                  <c:v>31</c:v>
                </c:pt>
              </c:numCache>
            </c:numRef>
          </c:val>
        </c:ser>
        <c:dLbls>
          <c:showLegendKey val="0"/>
          <c:showVal val="0"/>
          <c:showCatName val="0"/>
          <c:showSerName val="0"/>
          <c:showPercent val="0"/>
          <c:showBubbleSize val="0"/>
          <c:showLeaderLines val="1"/>
        </c:dLbls>
        <c:firstSliceAng val="0"/>
        <c:holeSize val="85"/>
      </c:doughnutChart>
      <c:spPr>
        <a:noFill/>
        <a:ln w="25376">
          <a:noFill/>
        </a:ln>
      </c:spPr>
    </c:plotArea>
    <c:plotVisOnly val="1"/>
    <c:dispBlanksAs val="gap"/>
    <c:showDLblsOverMax val="0"/>
  </c:chart>
  <c:txPr>
    <a:bodyPr/>
    <a:lstStyle/>
    <a:p>
      <a:pPr>
        <a:defRPr sz="1798"/>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44920950180799"/>
          <c:y val="6.9859291285741004E-2"/>
          <c:w val="0.70551784182982402"/>
          <c:h val="0.86028141742851805"/>
        </c:manualLayout>
      </c:layout>
      <c:doughnutChart>
        <c:varyColors val="1"/>
        <c:ser>
          <c:idx val="0"/>
          <c:order val="0"/>
          <c:tx>
            <c:strRef>
              <c:f>Sheet1!$B$1</c:f>
              <c:strCache>
                <c:ptCount val="1"/>
                <c:pt idx="0">
                  <c:v>Sales</c:v>
                </c:pt>
              </c:strCache>
            </c:strRef>
          </c:tx>
          <c:spPr>
            <a:solidFill>
              <a:srgbClr val="82BC00"/>
            </a:solidFill>
          </c:spPr>
          <c:dPt>
            <c:idx val="0"/>
            <c:bubble3D val="0"/>
            <c:spPr>
              <a:solidFill>
                <a:sysClr val="window" lastClr="78B483">
                  <a:lumMod val="65000"/>
                </a:sysClr>
              </a:solidFill>
            </c:spPr>
          </c:dPt>
          <c:dPt>
            <c:idx val="1"/>
            <c:bubble3D val="0"/>
            <c:spPr>
              <a:solidFill>
                <a:srgbClr val="E87424"/>
              </a:solidFill>
            </c:spPr>
          </c:dPt>
          <c:cat>
            <c:strRef>
              <c:f>Sheet1!$A$2:$A$3</c:f>
              <c:strCache>
                <c:ptCount val="2"/>
                <c:pt idx="0">
                  <c:v>1st Qtr</c:v>
                </c:pt>
                <c:pt idx="1">
                  <c:v>2nd Qtr</c:v>
                </c:pt>
              </c:strCache>
            </c:strRef>
          </c:cat>
          <c:val>
            <c:numRef>
              <c:f>Sheet1!$B$2:$B$3</c:f>
              <c:numCache>
                <c:formatCode>General</c:formatCode>
                <c:ptCount val="2"/>
                <c:pt idx="0">
                  <c:v>68</c:v>
                </c:pt>
                <c:pt idx="1">
                  <c:v>32</c:v>
                </c:pt>
              </c:numCache>
            </c:numRef>
          </c:val>
        </c:ser>
        <c:dLbls>
          <c:showLegendKey val="0"/>
          <c:showVal val="0"/>
          <c:showCatName val="0"/>
          <c:showSerName val="0"/>
          <c:showPercent val="0"/>
          <c:showBubbleSize val="0"/>
          <c:showLeaderLines val="1"/>
        </c:dLbls>
        <c:firstSliceAng val="0"/>
        <c:holeSize val="85"/>
      </c:doughnutChart>
      <c:spPr>
        <a:noFill/>
        <a:ln w="25376">
          <a:noFill/>
        </a:ln>
      </c:spPr>
    </c:plotArea>
    <c:plotVisOnly val="1"/>
    <c:dispBlanksAs val="gap"/>
    <c:showDLblsOverMax val="0"/>
  </c:chart>
  <c:txPr>
    <a:bodyPr/>
    <a:lstStyle/>
    <a:p>
      <a:pPr>
        <a:defRPr sz="1798"/>
      </a:pPr>
      <a:endParaRPr lang="en-US"/>
    </a:p>
  </c:txPr>
  <c:externalData r:id="rId2">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AC2990-4E31-4851-A71C-14931485A98C}" type="doc">
      <dgm:prSet loTypeId="urn:microsoft.com/office/officeart/2005/8/layout/arrow2" loCatId="process" qsTypeId="urn:microsoft.com/office/officeart/2005/8/quickstyle/3d2" qsCatId="3D" csTypeId="urn:microsoft.com/office/officeart/2005/8/colors/accent6_1" csCatId="accent6" phldr="1"/>
      <dgm:spPr/>
      <dgm:t>
        <a:bodyPr/>
        <a:lstStyle/>
        <a:p>
          <a:endParaRPr lang="en-US"/>
        </a:p>
      </dgm:t>
    </dgm:pt>
    <dgm:pt modelId="{E20607DC-C77C-445F-8519-84EBA04739C9}">
      <dgm:prSet phldrT="[Text]" custT="1"/>
      <dgm:spPr>
        <a:xfrm>
          <a:off x="838199" y="4800603"/>
          <a:ext cx="1578734" cy="1020447"/>
        </a:xfrm>
        <a:prstGeom prst="rect">
          <a:avLst/>
        </a:prstGeom>
      </dgm:spPr>
      <dgm:t>
        <a:bodyPr lIns="0"/>
        <a:lstStyle/>
        <a:p>
          <a:r>
            <a:rPr lang="en-US" sz="2000" b="1" dirty="0" smtClean="0">
              <a:latin typeface="Arial"/>
              <a:ea typeface="+mn-ea"/>
              <a:cs typeface="Arial" charset="0"/>
            </a:rPr>
            <a:t>Analyze Every Segment &amp; Intersection</a:t>
          </a:r>
          <a:endParaRPr lang="en-US" sz="2000" b="1" dirty="0">
            <a:latin typeface="Arial"/>
            <a:ea typeface="+mn-ea"/>
            <a:cs typeface="+mn-cs"/>
          </a:endParaRPr>
        </a:p>
      </dgm:t>
    </dgm:pt>
    <dgm:pt modelId="{32954B9C-2D4B-42B9-B3C7-7EE32D279B4A}" type="parTrans" cxnId="{FB2E40C1-D0E4-4886-AFE5-61C876281D22}">
      <dgm:prSet/>
      <dgm:spPr/>
      <dgm:t>
        <a:bodyPr/>
        <a:lstStyle/>
        <a:p>
          <a:endParaRPr lang="en-US"/>
        </a:p>
      </dgm:t>
    </dgm:pt>
    <dgm:pt modelId="{E99FB72F-D18F-491C-8E25-0EBBFD366AC5}" type="sibTrans" cxnId="{FB2E40C1-D0E4-4886-AFE5-61C876281D22}">
      <dgm:prSet/>
      <dgm:spPr/>
      <dgm:t>
        <a:bodyPr/>
        <a:lstStyle/>
        <a:p>
          <a:endParaRPr lang="en-US"/>
        </a:p>
      </dgm:t>
    </dgm:pt>
    <dgm:pt modelId="{E11881B0-F9A8-44F5-AD09-ECC372ACC11D}">
      <dgm:prSet custT="1"/>
      <dgm:spPr>
        <a:xfrm>
          <a:off x="2209800" y="3537901"/>
          <a:ext cx="1936069" cy="2558102"/>
        </a:xfrm>
        <a:prstGeom prst="rect">
          <a:avLst/>
        </a:prstGeom>
      </dgm:spPr>
      <dgm:t>
        <a:bodyPr lIns="0"/>
        <a:lstStyle/>
        <a:p>
          <a:pPr algn="l"/>
          <a:r>
            <a:rPr lang="en-US" sz="2000" b="1" dirty="0" smtClean="0">
              <a:latin typeface="Arial"/>
              <a:ea typeface="+mn-ea"/>
              <a:cs typeface="Arial" charset="0"/>
            </a:rPr>
            <a:t>Sum Crashes Across All Segments &amp; Intersections</a:t>
          </a:r>
        </a:p>
      </dgm:t>
    </dgm:pt>
    <dgm:pt modelId="{457F7034-CDD3-4D2C-AEC9-7F78C852338C}" type="parTrans" cxnId="{51400BB9-F30C-441B-AFA3-F80FF03A5220}">
      <dgm:prSet/>
      <dgm:spPr/>
      <dgm:t>
        <a:bodyPr/>
        <a:lstStyle/>
        <a:p>
          <a:endParaRPr lang="en-US"/>
        </a:p>
      </dgm:t>
    </dgm:pt>
    <dgm:pt modelId="{D9F6C126-AFED-42BE-8D24-6BC1378CCAE1}" type="sibTrans" cxnId="{51400BB9-F30C-441B-AFA3-F80FF03A5220}">
      <dgm:prSet/>
      <dgm:spPr/>
      <dgm:t>
        <a:bodyPr/>
        <a:lstStyle/>
        <a:p>
          <a:endParaRPr lang="en-US"/>
        </a:p>
      </dgm:t>
    </dgm:pt>
    <dgm:pt modelId="{E74305F6-1196-4C88-BA82-F3964B6387EF}">
      <dgm:prSet custT="1"/>
      <dgm:spPr>
        <a:xfrm>
          <a:off x="4191005" y="2743196"/>
          <a:ext cx="2090144" cy="1728620"/>
        </a:xfrm>
        <a:prstGeom prst="rect">
          <a:avLst/>
        </a:prstGeom>
      </dgm:spPr>
      <dgm:t>
        <a:bodyPr lIns="0"/>
        <a:lstStyle/>
        <a:p>
          <a:r>
            <a:rPr lang="en-US" sz="2000" b="1" dirty="0" smtClean="0">
              <a:latin typeface="Arial"/>
              <a:ea typeface="+mn-ea"/>
              <a:cs typeface="Arial" charset="0"/>
            </a:rPr>
            <a:t>Repeat for Each Alternative</a:t>
          </a:r>
        </a:p>
      </dgm:t>
    </dgm:pt>
    <dgm:pt modelId="{4ED279BD-6501-4541-940A-C99659E2EC1E}" type="parTrans" cxnId="{1019AD3A-AAF9-4F9C-950F-9A501DCFFBC4}">
      <dgm:prSet/>
      <dgm:spPr/>
      <dgm:t>
        <a:bodyPr/>
        <a:lstStyle/>
        <a:p>
          <a:endParaRPr lang="en-US"/>
        </a:p>
      </dgm:t>
    </dgm:pt>
    <dgm:pt modelId="{D5F86099-9E20-48CA-971C-2F320DF82010}" type="sibTrans" cxnId="{1019AD3A-AAF9-4F9C-950F-9A501DCFFBC4}">
      <dgm:prSet/>
      <dgm:spPr/>
      <dgm:t>
        <a:bodyPr/>
        <a:lstStyle/>
        <a:p>
          <a:endParaRPr lang="en-US"/>
        </a:p>
      </dgm:t>
    </dgm:pt>
    <dgm:pt modelId="{7B9C5441-D36D-40DD-A1F2-5E2BD68D5892}">
      <dgm:prSet custT="1"/>
      <dgm:spPr>
        <a:xfrm>
          <a:off x="6200251" y="2278419"/>
          <a:ext cx="2562749" cy="2200710"/>
        </a:xfrm>
        <a:prstGeom prst="rect">
          <a:avLst/>
        </a:prstGeom>
      </dgm:spPr>
      <dgm:t>
        <a:bodyPr lIns="0"/>
        <a:lstStyle/>
        <a:p>
          <a:r>
            <a:rPr lang="en-US" sz="2000" b="1" dirty="0" smtClean="0">
              <a:latin typeface="Arial"/>
              <a:ea typeface="+mn-ea"/>
              <a:cs typeface="Arial" charset="0"/>
            </a:rPr>
            <a:t>Evaluate All Design Alternatives</a:t>
          </a:r>
        </a:p>
      </dgm:t>
    </dgm:pt>
    <dgm:pt modelId="{2ABA2EDF-B078-4AB2-9A50-8FD6EECB4698}" type="parTrans" cxnId="{39CA1965-0974-4BDB-9B5C-8CD68D6E4E46}">
      <dgm:prSet/>
      <dgm:spPr/>
      <dgm:t>
        <a:bodyPr/>
        <a:lstStyle/>
        <a:p>
          <a:endParaRPr lang="en-US"/>
        </a:p>
      </dgm:t>
    </dgm:pt>
    <dgm:pt modelId="{710A5640-62C0-4DBA-A6ED-580DE3E9AF39}" type="sibTrans" cxnId="{39CA1965-0974-4BDB-9B5C-8CD68D6E4E46}">
      <dgm:prSet/>
      <dgm:spPr/>
      <dgm:t>
        <a:bodyPr/>
        <a:lstStyle/>
        <a:p>
          <a:endParaRPr lang="en-US"/>
        </a:p>
      </dgm:t>
    </dgm:pt>
    <dgm:pt modelId="{372E7EFA-56FF-4BE4-B344-2DA8FA6F02D5}" type="pres">
      <dgm:prSet presAssocID="{05AC2990-4E31-4851-A71C-14931485A98C}" presName="arrowDiagram" presStyleCnt="0">
        <dgm:presLayoutVars>
          <dgm:chMax val="5"/>
          <dgm:dir/>
          <dgm:resizeHandles val="exact"/>
        </dgm:presLayoutVars>
      </dgm:prSet>
      <dgm:spPr/>
      <dgm:t>
        <a:bodyPr/>
        <a:lstStyle/>
        <a:p>
          <a:endParaRPr lang="en-US"/>
        </a:p>
      </dgm:t>
    </dgm:pt>
    <dgm:pt modelId="{905616C2-B3B2-418F-B948-4DB26D09BBEE}" type="pres">
      <dgm:prSet presAssocID="{05AC2990-4E31-4851-A71C-14931485A98C}" presName="arrow" presStyleLbl="bgShp" presStyleIdx="0" presStyleCnt="1" custLinFactNeighborY="-181"/>
      <dgm:spPr>
        <a:xfrm>
          <a:off x="0" y="315268"/>
          <a:ext cx="8956158" cy="5597598"/>
        </a:xfrm>
        <a:prstGeom prst="swooshArrow">
          <a:avLst>
            <a:gd name="adj1" fmla="val 25000"/>
            <a:gd name="adj2" fmla="val 25000"/>
          </a:avLst>
        </a:prstGeom>
        <a:scene3d>
          <a:camera prst="orthographicFront"/>
          <a:lightRig rig="threePt" dir="t">
            <a:rot lat="0" lon="0" rev="7500000"/>
          </a:lightRig>
        </a:scene3d>
        <a:sp3d z="-152400" extrusionH="63500" prstMaterial="matte">
          <a:bevelT w="144450" h="6350" prst="relaxedInset"/>
          <a:contourClr>
            <a:srgbClr val="FFFFFF"/>
          </a:contourClr>
        </a:sp3d>
      </dgm:spPr>
      <dgm:t>
        <a:bodyPr/>
        <a:lstStyle/>
        <a:p>
          <a:endParaRPr lang="en-US"/>
        </a:p>
      </dgm:t>
    </dgm:pt>
    <dgm:pt modelId="{5D4E585C-0474-4CCA-93FA-5FFD994F4A0E}" type="pres">
      <dgm:prSet presAssocID="{05AC2990-4E31-4851-A71C-14931485A98C}" presName="arrowDiagram4" presStyleCnt="0"/>
      <dgm:spPr/>
      <dgm:t>
        <a:bodyPr/>
        <a:lstStyle/>
        <a:p>
          <a:endParaRPr lang="en-US"/>
        </a:p>
      </dgm:t>
    </dgm:pt>
    <dgm:pt modelId="{58EE0D08-26DA-4A93-9C72-15B22C4A4654}" type="pres">
      <dgm:prSet presAssocID="{E20607DC-C77C-445F-8519-84EBA04739C9}" presName="bullet4a" presStyleLbl="node1" presStyleIdx="0" presStyleCnt="4" custLinFactX="-69318" custLinFactY="88855" custLinFactNeighborX="-100000" custLinFactNeighborY="100000">
        <dgm:style>
          <a:lnRef idx="0">
            <a:schemeClr val="accent2"/>
          </a:lnRef>
          <a:fillRef idx="3">
            <a:schemeClr val="accent2"/>
          </a:fillRef>
          <a:effectRef idx="3">
            <a:schemeClr val="accent2"/>
          </a:effectRef>
          <a:fontRef idx="minor">
            <a:schemeClr val="lt1"/>
          </a:fontRef>
        </dgm:style>
      </dgm:prSet>
      <dgm:spPr>
        <a:xfrm>
          <a:off x="882181" y="4487775"/>
          <a:ext cx="205991" cy="205991"/>
        </a:xfrm>
        <a:prstGeom prst="ellipse">
          <a:avLst/>
        </a:prstGeom>
        <a:solidFill>
          <a:srgbClr val="9E2A2B"/>
        </a:solidFill>
        <a:scene3d>
          <a:camera prst="orthographicFront"/>
          <a:lightRig rig="threePt" dir="t">
            <a:rot lat="0" lon="0" rev="7500000"/>
          </a:lightRig>
        </a:scene3d>
        <a:sp3d>
          <a:bevelT w="63500" h="25400"/>
        </a:sp3d>
      </dgm:spPr>
      <dgm:t>
        <a:bodyPr/>
        <a:lstStyle/>
        <a:p>
          <a:endParaRPr lang="en-US"/>
        </a:p>
      </dgm:t>
    </dgm:pt>
    <dgm:pt modelId="{95DC7BB8-FE87-431D-B0A3-609ABC70650B}" type="pres">
      <dgm:prSet presAssocID="{E20607DC-C77C-445F-8519-84EBA04739C9}" presName="textBox4a" presStyleLbl="revTx" presStyleIdx="0" presStyleCnt="4" custScaleX="145691" custScaleY="76597" custLinFactNeighborX="3298" custLinFactNeighborY="26928">
        <dgm:presLayoutVars>
          <dgm:bulletEnabled val="1"/>
        </dgm:presLayoutVars>
      </dgm:prSet>
      <dgm:spPr/>
      <dgm:t>
        <a:bodyPr/>
        <a:lstStyle/>
        <a:p>
          <a:endParaRPr lang="en-US"/>
        </a:p>
      </dgm:t>
    </dgm:pt>
    <dgm:pt modelId="{49920A6B-9A6E-4D6B-93FF-963F9EA4D970}" type="pres">
      <dgm:prSet presAssocID="{E11881B0-F9A8-44F5-AD09-ECC372ACC11D}" presName="bullet4b" presStyleLbl="node1" presStyleIdx="1" presStyleCnt="4" custLinFactX="-42013" custLinFactNeighborX="-100000" custLinFactNeighborY="92830">
        <dgm:style>
          <a:lnRef idx="0">
            <a:schemeClr val="accent2"/>
          </a:lnRef>
          <a:fillRef idx="3">
            <a:schemeClr val="accent2"/>
          </a:fillRef>
          <a:effectRef idx="3">
            <a:schemeClr val="accent2"/>
          </a:effectRef>
          <a:fontRef idx="minor">
            <a:schemeClr val="lt1"/>
          </a:fontRef>
        </dgm:style>
      </dgm:prSet>
      <dgm:spPr>
        <a:xfrm>
          <a:off x="2337557" y="3185773"/>
          <a:ext cx="358246" cy="358246"/>
        </a:xfrm>
        <a:prstGeom prst="ellipse">
          <a:avLst/>
        </a:prstGeom>
        <a:solidFill>
          <a:srgbClr val="9E2A2B"/>
        </a:solidFill>
        <a:scene3d>
          <a:camera prst="orthographicFront"/>
          <a:lightRig rig="threePt" dir="t">
            <a:rot lat="0" lon="0" rev="7500000"/>
          </a:lightRig>
        </a:scene3d>
        <a:sp3d>
          <a:bevelT w="63500" h="25400"/>
        </a:sp3d>
      </dgm:spPr>
      <dgm:t>
        <a:bodyPr/>
        <a:lstStyle/>
        <a:p>
          <a:endParaRPr lang="en-US"/>
        </a:p>
      </dgm:t>
    </dgm:pt>
    <dgm:pt modelId="{09D9FB7B-F824-4AB2-8890-907BC8D19298}" type="pres">
      <dgm:prSet presAssocID="{E11881B0-F9A8-44F5-AD09-ECC372ACC11D}" presName="textBox4b" presStyleLbl="revTx" presStyleIdx="1" presStyleCnt="4" custScaleX="148253" custScaleY="84684" custLinFactNeighborX="7810" custLinFactNeighborY="9742">
        <dgm:presLayoutVars>
          <dgm:bulletEnabled val="1"/>
        </dgm:presLayoutVars>
      </dgm:prSet>
      <dgm:spPr/>
      <dgm:t>
        <a:bodyPr/>
        <a:lstStyle/>
        <a:p>
          <a:endParaRPr lang="en-US"/>
        </a:p>
      </dgm:t>
    </dgm:pt>
    <dgm:pt modelId="{2B583F1C-75AA-4F26-8D19-31A8EC567564}" type="pres">
      <dgm:prSet presAssocID="{E74305F6-1196-4C88-BA82-F3964B6387EF}" presName="bullet4c" presStyleLbl="node1" presStyleIdx="2" presStyleCnt="4" custLinFactX="-29303" custLinFactNeighborX="-100000" custLinFactNeighborY="44674">
        <dgm:style>
          <a:lnRef idx="0">
            <a:schemeClr val="accent2"/>
          </a:lnRef>
          <a:fillRef idx="3">
            <a:schemeClr val="accent2"/>
          </a:fillRef>
          <a:effectRef idx="3">
            <a:schemeClr val="accent2"/>
          </a:effectRef>
          <a:fontRef idx="minor">
            <a:schemeClr val="lt1"/>
          </a:fontRef>
        </dgm:style>
      </dgm:prSet>
      <dgm:spPr>
        <a:xfrm>
          <a:off x="4195960" y="2226345"/>
          <a:ext cx="474676" cy="474676"/>
        </a:xfrm>
        <a:prstGeom prst="ellipse">
          <a:avLst/>
        </a:prstGeom>
        <a:solidFill>
          <a:srgbClr val="9E2A2B"/>
        </a:solidFill>
        <a:scene3d>
          <a:camera prst="orthographicFront"/>
          <a:lightRig rig="threePt" dir="t">
            <a:rot lat="0" lon="0" rev="7500000"/>
          </a:lightRig>
        </a:scene3d>
        <a:sp3d>
          <a:bevelT w="63500" h="25400"/>
        </a:sp3d>
      </dgm:spPr>
      <dgm:t>
        <a:bodyPr/>
        <a:lstStyle/>
        <a:p>
          <a:endParaRPr lang="en-US"/>
        </a:p>
      </dgm:t>
    </dgm:pt>
    <dgm:pt modelId="{14F852FA-D98E-4310-B859-2059CAA07438}" type="pres">
      <dgm:prSet presAssocID="{E74305F6-1196-4C88-BA82-F3964B6387EF}" presName="textBox4c" presStyleLbl="revTx" presStyleIdx="2" presStyleCnt="4" custScaleX="111131" custScaleY="29329" custLinFactNeighborX="-11369" custLinFactNeighborY="-22850">
        <dgm:presLayoutVars>
          <dgm:bulletEnabled val="1"/>
        </dgm:presLayoutVars>
      </dgm:prSet>
      <dgm:spPr/>
      <dgm:t>
        <a:bodyPr/>
        <a:lstStyle/>
        <a:p>
          <a:endParaRPr lang="en-US"/>
        </a:p>
      </dgm:t>
    </dgm:pt>
    <dgm:pt modelId="{4A22124A-304A-477B-82D3-B15A5669DB9A}" type="pres">
      <dgm:prSet presAssocID="{7B9C5441-D36D-40DD-A1F2-5E2BD68D5892}" presName="bullet4d" presStyleLbl="node1" presStyleIdx="3" presStyleCnt="4" custLinFactNeighborX="-67441" custLinFactNeighborY="1356">
        <dgm:style>
          <a:lnRef idx="0">
            <a:schemeClr val="accent2"/>
          </a:lnRef>
          <a:fillRef idx="3">
            <a:schemeClr val="accent2"/>
          </a:fillRef>
          <a:effectRef idx="3">
            <a:schemeClr val="accent2"/>
          </a:effectRef>
          <a:fontRef idx="minor">
            <a:schemeClr val="lt1"/>
          </a:fontRef>
        </dgm:style>
      </dgm:prSet>
      <dgm:spPr>
        <a:xfrm>
          <a:off x="6220051" y="1591577"/>
          <a:ext cx="635887" cy="635887"/>
        </a:xfrm>
        <a:prstGeom prst="ellipse">
          <a:avLst/>
        </a:prstGeom>
        <a:solidFill>
          <a:srgbClr val="9E2A2B"/>
        </a:solidFill>
        <a:scene3d>
          <a:camera prst="orthographicFront"/>
          <a:lightRig rig="threePt" dir="t">
            <a:rot lat="0" lon="0" rev="7500000"/>
          </a:lightRig>
        </a:scene3d>
        <a:sp3d>
          <a:bevelT w="63500" h="25400"/>
        </a:sp3d>
      </dgm:spPr>
      <dgm:t>
        <a:bodyPr/>
        <a:lstStyle/>
        <a:p>
          <a:endParaRPr lang="en-US"/>
        </a:p>
      </dgm:t>
    </dgm:pt>
    <dgm:pt modelId="{59B5058D-ADA3-4020-92B7-9441A9680161}" type="pres">
      <dgm:prSet presAssocID="{7B9C5441-D36D-40DD-A1F2-5E2BD68D5892}" presName="textBox4d" presStyleLbl="revTx" presStyleIdx="3" presStyleCnt="4" custScaleX="129433" custScaleY="54833" custLinFactNeighborX="7422" custLinFactNeighborY="-13203">
        <dgm:presLayoutVars>
          <dgm:bulletEnabled val="1"/>
        </dgm:presLayoutVars>
      </dgm:prSet>
      <dgm:spPr/>
      <dgm:t>
        <a:bodyPr/>
        <a:lstStyle/>
        <a:p>
          <a:endParaRPr lang="en-US"/>
        </a:p>
      </dgm:t>
    </dgm:pt>
  </dgm:ptLst>
  <dgm:cxnLst>
    <dgm:cxn modelId="{BC27CBFC-35A8-44DF-A899-DAE6EDA917E3}" type="presOf" srcId="{05AC2990-4E31-4851-A71C-14931485A98C}" destId="{372E7EFA-56FF-4BE4-B344-2DA8FA6F02D5}" srcOrd="0" destOrd="0" presId="urn:microsoft.com/office/officeart/2005/8/layout/arrow2"/>
    <dgm:cxn modelId="{FB2E40C1-D0E4-4886-AFE5-61C876281D22}" srcId="{05AC2990-4E31-4851-A71C-14931485A98C}" destId="{E20607DC-C77C-445F-8519-84EBA04739C9}" srcOrd="0" destOrd="0" parTransId="{32954B9C-2D4B-42B9-B3C7-7EE32D279B4A}" sibTransId="{E99FB72F-D18F-491C-8E25-0EBBFD366AC5}"/>
    <dgm:cxn modelId="{39CA1965-0974-4BDB-9B5C-8CD68D6E4E46}" srcId="{05AC2990-4E31-4851-A71C-14931485A98C}" destId="{7B9C5441-D36D-40DD-A1F2-5E2BD68D5892}" srcOrd="3" destOrd="0" parTransId="{2ABA2EDF-B078-4AB2-9A50-8FD6EECB4698}" sibTransId="{710A5640-62C0-4DBA-A6ED-580DE3E9AF39}"/>
    <dgm:cxn modelId="{7D89435F-A3EE-427D-AFB2-677522BCE54A}" type="presOf" srcId="{E20607DC-C77C-445F-8519-84EBA04739C9}" destId="{95DC7BB8-FE87-431D-B0A3-609ABC70650B}" srcOrd="0" destOrd="0" presId="urn:microsoft.com/office/officeart/2005/8/layout/arrow2"/>
    <dgm:cxn modelId="{1019AD3A-AAF9-4F9C-950F-9A501DCFFBC4}" srcId="{05AC2990-4E31-4851-A71C-14931485A98C}" destId="{E74305F6-1196-4C88-BA82-F3964B6387EF}" srcOrd="2" destOrd="0" parTransId="{4ED279BD-6501-4541-940A-C99659E2EC1E}" sibTransId="{D5F86099-9E20-48CA-971C-2F320DF82010}"/>
    <dgm:cxn modelId="{51400BB9-F30C-441B-AFA3-F80FF03A5220}" srcId="{05AC2990-4E31-4851-A71C-14931485A98C}" destId="{E11881B0-F9A8-44F5-AD09-ECC372ACC11D}" srcOrd="1" destOrd="0" parTransId="{457F7034-CDD3-4D2C-AEC9-7F78C852338C}" sibTransId="{D9F6C126-AFED-42BE-8D24-6BC1378CCAE1}"/>
    <dgm:cxn modelId="{EC33287A-BB12-481B-A833-46763B61D967}" type="presOf" srcId="{7B9C5441-D36D-40DD-A1F2-5E2BD68D5892}" destId="{59B5058D-ADA3-4020-92B7-9441A9680161}" srcOrd="0" destOrd="0" presId="urn:microsoft.com/office/officeart/2005/8/layout/arrow2"/>
    <dgm:cxn modelId="{0B954C1A-E2E0-42D4-8295-1CDA03F5F515}" type="presOf" srcId="{E74305F6-1196-4C88-BA82-F3964B6387EF}" destId="{14F852FA-D98E-4310-B859-2059CAA07438}" srcOrd="0" destOrd="0" presId="urn:microsoft.com/office/officeart/2005/8/layout/arrow2"/>
    <dgm:cxn modelId="{A4A1D107-3F07-4AF9-B6AD-B4E6E192A9FD}" type="presOf" srcId="{E11881B0-F9A8-44F5-AD09-ECC372ACC11D}" destId="{09D9FB7B-F824-4AB2-8890-907BC8D19298}" srcOrd="0" destOrd="0" presId="urn:microsoft.com/office/officeart/2005/8/layout/arrow2"/>
    <dgm:cxn modelId="{11B12EF5-0246-4ABC-BBD8-9E8639BAD44B}" type="presParOf" srcId="{372E7EFA-56FF-4BE4-B344-2DA8FA6F02D5}" destId="{905616C2-B3B2-418F-B948-4DB26D09BBEE}" srcOrd="0" destOrd="0" presId="urn:microsoft.com/office/officeart/2005/8/layout/arrow2"/>
    <dgm:cxn modelId="{A646ACC0-4ED5-47CB-A942-23FADCEFCAF3}" type="presParOf" srcId="{372E7EFA-56FF-4BE4-B344-2DA8FA6F02D5}" destId="{5D4E585C-0474-4CCA-93FA-5FFD994F4A0E}" srcOrd="1" destOrd="0" presId="urn:microsoft.com/office/officeart/2005/8/layout/arrow2"/>
    <dgm:cxn modelId="{753BB6AB-06D3-4EE3-9A90-4A85CB507B20}" type="presParOf" srcId="{5D4E585C-0474-4CCA-93FA-5FFD994F4A0E}" destId="{58EE0D08-26DA-4A93-9C72-15B22C4A4654}" srcOrd="0" destOrd="0" presId="urn:microsoft.com/office/officeart/2005/8/layout/arrow2"/>
    <dgm:cxn modelId="{D97D42A4-5189-45EF-8CFC-3A4A578390C7}" type="presParOf" srcId="{5D4E585C-0474-4CCA-93FA-5FFD994F4A0E}" destId="{95DC7BB8-FE87-431D-B0A3-609ABC70650B}" srcOrd="1" destOrd="0" presId="urn:microsoft.com/office/officeart/2005/8/layout/arrow2"/>
    <dgm:cxn modelId="{4AE6A102-D3A7-4924-BC10-91B5853F24E0}" type="presParOf" srcId="{5D4E585C-0474-4CCA-93FA-5FFD994F4A0E}" destId="{49920A6B-9A6E-4D6B-93FF-963F9EA4D970}" srcOrd="2" destOrd="0" presId="urn:microsoft.com/office/officeart/2005/8/layout/arrow2"/>
    <dgm:cxn modelId="{58D5F238-BD8E-4C08-8635-B057616403AB}" type="presParOf" srcId="{5D4E585C-0474-4CCA-93FA-5FFD994F4A0E}" destId="{09D9FB7B-F824-4AB2-8890-907BC8D19298}" srcOrd="3" destOrd="0" presId="urn:microsoft.com/office/officeart/2005/8/layout/arrow2"/>
    <dgm:cxn modelId="{DC6178C9-8076-4079-AE89-845DC238B608}" type="presParOf" srcId="{5D4E585C-0474-4CCA-93FA-5FFD994F4A0E}" destId="{2B583F1C-75AA-4F26-8D19-31A8EC567564}" srcOrd="4" destOrd="0" presId="urn:microsoft.com/office/officeart/2005/8/layout/arrow2"/>
    <dgm:cxn modelId="{CC41FE32-D6B4-4528-9251-0458F1A6A4F9}" type="presParOf" srcId="{5D4E585C-0474-4CCA-93FA-5FFD994F4A0E}" destId="{14F852FA-D98E-4310-B859-2059CAA07438}" srcOrd="5" destOrd="0" presId="urn:microsoft.com/office/officeart/2005/8/layout/arrow2"/>
    <dgm:cxn modelId="{B24F55C9-1BD1-42F6-A455-B53560FA880B}" type="presParOf" srcId="{5D4E585C-0474-4CCA-93FA-5FFD994F4A0E}" destId="{4A22124A-304A-477B-82D3-B15A5669DB9A}" srcOrd="6" destOrd="0" presId="urn:microsoft.com/office/officeart/2005/8/layout/arrow2"/>
    <dgm:cxn modelId="{D02837EB-83AE-4B52-970D-037FB9722110}" type="presParOf" srcId="{5D4E585C-0474-4CCA-93FA-5FFD994F4A0E}" destId="{59B5058D-ADA3-4020-92B7-9441A9680161}"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504043-73CA-4F7D-A5D1-B0ECF370090F}" type="doc">
      <dgm:prSet loTypeId="urn:microsoft.com/office/officeart/2005/8/layout/hList7" loCatId="list" qsTypeId="urn:microsoft.com/office/officeart/2005/8/quickstyle/3d3" qsCatId="3D" csTypeId="urn:microsoft.com/office/officeart/2005/8/colors/accent0_3" csCatId="mainScheme" phldr="1"/>
      <dgm:spPr/>
    </dgm:pt>
    <dgm:pt modelId="{4C27A170-4127-4F65-A81B-B16545C282F2}">
      <dgm:prSet phldrT="[Text]"/>
      <dgm:spPr>
        <a:xfrm>
          <a:off x="1634" y="0"/>
          <a:ext cx="1713234" cy="5080000"/>
        </a:xfrm>
        <a:prstGeom prst="roundRect">
          <a:avLst>
            <a:gd name="adj" fmla="val 10000"/>
          </a:avLst>
        </a:prstGeom>
        <a:solidFill>
          <a:srgbClr val="5A6378">
            <a:hueOff val="0"/>
            <a:satOff val="0"/>
            <a:lumOff val="0"/>
            <a:alphaOff val="0"/>
          </a:srgb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dirty="0" smtClean="0">
              <a:solidFill>
                <a:sysClr val="window" lastClr="78B483"/>
              </a:solidFill>
              <a:latin typeface="Lucida Sans Unicode"/>
              <a:ea typeface="+mn-ea"/>
              <a:cs typeface="+mn-cs"/>
            </a:rPr>
            <a:t>Crash Data</a:t>
          </a:r>
          <a:endParaRPr lang="en-US" dirty="0">
            <a:solidFill>
              <a:sysClr val="window" lastClr="78B483"/>
            </a:solidFill>
            <a:latin typeface="Lucida Sans Unicode"/>
            <a:ea typeface="+mn-ea"/>
            <a:cs typeface="+mn-cs"/>
          </a:endParaRPr>
        </a:p>
      </dgm:t>
    </dgm:pt>
    <dgm:pt modelId="{7E509A26-E308-41CF-BDED-B8D74B6D0129}" type="parTrans" cxnId="{97878941-071B-4D0D-89A5-8EE9C43C4473}">
      <dgm:prSet/>
      <dgm:spPr/>
      <dgm:t>
        <a:bodyPr/>
        <a:lstStyle/>
        <a:p>
          <a:endParaRPr lang="en-US"/>
        </a:p>
      </dgm:t>
    </dgm:pt>
    <dgm:pt modelId="{76856D20-4FC7-494D-B02D-ACF27D7ED363}" type="sibTrans" cxnId="{97878941-071B-4D0D-89A5-8EE9C43C4473}">
      <dgm:prSet/>
      <dgm:spPr/>
      <dgm:t>
        <a:bodyPr/>
        <a:lstStyle/>
        <a:p>
          <a:endParaRPr lang="en-US"/>
        </a:p>
      </dgm:t>
    </dgm:pt>
    <dgm:pt modelId="{F929F6E9-B997-4F46-AAFF-99821C97BB90}">
      <dgm:prSet phldrT="[Text]"/>
      <dgm:spPr>
        <a:xfrm>
          <a:off x="1766266" y="0"/>
          <a:ext cx="1713234" cy="5080000"/>
        </a:xfrm>
        <a:prstGeom prst="roundRect">
          <a:avLst>
            <a:gd name="adj" fmla="val 10000"/>
          </a:avLst>
        </a:prstGeom>
        <a:solidFill>
          <a:srgbClr val="5A6378">
            <a:hueOff val="0"/>
            <a:satOff val="0"/>
            <a:lumOff val="0"/>
            <a:alphaOff val="0"/>
          </a:srgb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dirty="0" smtClean="0">
              <a:solidFill>
                <a:sysClr val="window" lastClr="78B483"/>
              </a:solidFill>
              <a:latin typeface="Lucida Sans Unicode"/>
              <a:ea typeface="+mn-ea"/>
              <a:cs typeface="+mn-cs"/>
            </a:rPr>
            <a:t>Road Inventory</a:t>
          </a:r>
          <a:endParaRPr lang="en-US" dirty="0">
            <a:solidFill>
              <a:sysClr val="window" lastClr="78B483"/>
            </a:solidFill>
            <a:latin typeface="Lucida Sans Unicode"/>
            <a:ea typeface="+mn-ea"/>
            <a:cs typeface="+mn-cs"/>
          </a:endParaRPr>
        </a:p>
      </dgm:t>
    </dgm:pt>
    <dgm:pt modelId="{F81C815B-58FB-4DCD-AE90-CA156537EFA5}" type="parTrans" cxnId="{38E87A21-32C0-498D-9267-30905752A477}">
      <dgm:prSet/>
      <dgm:spPr/>
      <dgm:t>
        <a:bodyPr/>
        <a:lstStyle/>
        <a:p>
          <a:endParaRPr lang="en-US"/>
        </a:p>
      </dgm:t>
    </dgm:pt>
    <dgm:pt modelId="{AEA1B766-1B6C-41E8-8B49-9B9A1954A0BE}" type="sibTrans" cxnId="{38E87A21-32C0-498D-9267-30905752A477}">
      <dgm:prSet/>
      <dgm:spPr/>
      <dgm:t>
        <a:bodyPr/>
        <a:lstStyle/>
        <a:p>
          <a:endParaRPr lang="en-US"/>
        </a:p>
      </dgm:t>
    </dgm:pt>
    <dgm:pt modelId="{9C9CAB24-4D23-4DC4-8623-819A07F42967}">
      <dgm:prSet phldrT="[Text]"/>
      <dgm:spPr>
        <a:xfrm>
          <a:off x="3530898" y="0"/>
          <a:ext cx="1713234" cy="5080000"/>
        </a:xfrm>
        <a:prstGeom prst="roundRect">
          <a:avLst>
            <a:gd name="adj" fmla="val 10000"/>
          </a:avLst>
        </a:prstGeom>
        <a:solidFill>
          <a:srgbClr val="5A6378">
            <a:hueOff val="0"/>
            <a:satOff val="0"/>
            <a:lumOff val="0"/>
            <a:alphaOff val="0"/>
          </a:srgb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dirty="0" smtClean="0">
              <a:solidFill>
                <a:sysClr val="window" lastClr="78B483"/>
              </a:solidFill>
              <a:latin typeface="Lucida Sans Unicode"/>
              <a:ea typeface="+mn-ea"/>
              <a:cs typeface="+mn-cs"/>
            </a:rPr>
            <a:t>Traffic Volumes</a:t>
          </a:r>
          <a:endParaRPr lang="en-US" dirty="0">
            <a:solidFill>
              <a:sysClr val="window" lastClr="78B483"/>
            </a:solidFill>
            <a:latin typeface="Lucida Sans Unicode"/>
            <a:ea typeface="+mn-ea"/>
            <a:cs typeface="+mn-cs"/>
          </a:endParaRPr>
        </a:p>
      </dgm:t>
    </dgm:pt>
    <dgm:pt modelId="{132ECFB4-1935-4A55-A8FF-E97BEA369273}" type="parTrans" cxnId="{7D303698-1B96-4E84-BDF3-5AEF715430A1}">
      <dgm:prSet/>
      <dgm:spPr/>
      <dgm:t>
        <a:bodyPr/>
        <a:lstStyle/>
        <a:p>
          <a:endParaRPr lang="en-US"/>
        </a:p>
      </dgm:t>
    </dgm:pt>
    <dgm:pt modelId="{02779B94-3513-4256-9A4B-18C661DA4B07}" type="sibTrans" cxnId="{7D303698-1B96-4E84-BDF3-5AEF715430A1}">
      <dgm:prSet/>
      <dgm:spPr/>
      <dgm:t>
        <a:bodyPr/>
        <a:lstStyle/>
        <a:p>
          <a:endParaRPr lang="en-US"/>
        </a:p>
      </dgm:t>
    </dgm:pt>
    <dgm:pt modelId="{C8C6730B-32CD-406D-B739-55655BFDA1ED}">
      <dgm:prSet/>
      <dgm:spPr>
        <a:xfrm>
          <a:off x="5295530" y="0"/>
          <a:ext cx="1713234" cy="5080000"/>
        </a:xfrm>
        <a:prstGeom prst="roundRect">
          <a:avLst>
            <a:gd name="adj" fmla="val 10000"/>
          </a:avLst>
        </a:prstGeom>
        <a:solidFill>
          <a:srgbClr val="5A6378">
            <a:hueOff val="0"/>
            <a:satOff val="0"/>
            <a:lumOff val="0"/>
            <a:alphaOff val="0"/>
          </a:srgb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dirty="0" smtClean="0">
              <a:solidFill>
                <a:sysClr val="window" lastClr="78B483"/>
              </a:solidFill>
              <a:latin typeface="Lucida Sans Unicode"/>
              <a:ea typeface="+mn-ea"/>
              <a:cs typeface="+mn-cs"/>
            </a:rPr>
            <a:t>Project History</a:t>
          </a:r>
          <a:endParaRPr lang="en-US" dirty="0">
            <a:solidFill>
              <a:sysClr val="window" lastClr="78B483"/>
            </a:solidFill>
            <a:latin typeface="Lucida Sans Unicode"/>
            <a:ea typeface="+mn-ea"/>
            <a:cs typeface="+mn-cs"/>
          </a:endParaRPr>
        </a:p>
      </dgm:t>
    </dgm:pt>
    <dgm:pt modelId="{F01069AC-F2AA-42B3-A3B4-ABB5F0661708}" type="parTrans" cxnId="{AB19695A-59AA-4ED9-B699-BC962A94F472}">
      <dgm:prSet/>
      <dgm:spPr/>
      <dgm:t>
        <a:bodyPr/>
        <a:lstStyle/>
        <a:p>
          <a:endParaRPr lang="en-US"/>
        </a:p>
      </dgm:t>
    </dgm:pt>
    <dgm:pt modelId="{BF46609C-A547-44A9-B8BA-A33D1DDB93BE}" type="sibTrans" cxnId="{AB19695A-59AA-4ED9-B699-BC962A94F472}">
      <dgm:prSet/>
      <dgm:spPr/>
      <dgm:t>
        <a:bodyPr/>
        <a:lstStyle/>
        <a:p>
          <a:endParaRPr lang="en-US"/>
        </a:p>
      </dgm:t>
    </dgm:pt>
    <dgm:pt modelId="{1DB9B787-220C-4C4B-8295-E05696CCD5E7}" type="pres">
      <dgm:prSet presAssocID="{5B504043-73CA-4F7D-A5D1-B0ECF370090F}" presName="Name0" presStyleCnt="0">
        <dgm:presLayoutVars>
          <dgm:dir/>
          <dgm:resizeHandles val="exact"/>
        </dgm:presLayoutVars>
      </dgm:prSet>
      <dgm:spPr/>
    </dgm:pt>
    <dgm:pt modelId="{B3A8E7C8-4115-4A84-A683-8BE3966E3342}" type="pres">
      <dgm:prSet presAssocID="{5B504043-73CA-4F7D-A5D1-B0ECF370090F}" presName="fgShape" presStyleLbl="fgShp" presStyleIdx="0" presStyleCnt="1" custScaleX="90909" custScaleY="90909"/>
      <dgm:spPr>
        <a:xfrm>
          <a:off x="573581" y="4098636"/>
          <a:ext cx="5863237" cy="692726"/>
        </a:xfrm>
        <a:prstGeom prst="leftRightArrow">
          <a:avLst/>
        </a:prstGeom>
        <a:solidFill>
          <a:srgbClr val="5A6378">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36A90C4A-8512-4438-B748-7851DD65ADF1}" type="pres">
      <dgm:prSet presAssocID="{5B504043-73CA-4F7D-A5D1-B0ECF370090F}" presName="linComp" presStyleCnt="0"/>
      <dgm:spPr/>
    </dgm:pt>
    <dgm:pt modelId="{3342ED3D-501E-4777-BEFB-8995D61EBBDB}" type="pres">
      <dgm:prSet presAssocID="{4C27A170-4127-4F65-A81B-B16545C282F2}" presName="compNode" presStyleCnt="0"/>
      <dgm:spPr/>
    </dgm:pt>
    <dgm:pt modelId="{B38193FC-1E83-4518-9124-EBC94AB9CC94}" type="pres">
      <dgm:prSet presAssocID="{4C27A170-4127-4F65-A81B-B16545C282F2}" presName="bkgdShape" presStyleLbl="node1" presStyleIdx="0" presStyleCnt="4"/>
      <dgm:spPr/>
      <dgm:t>
        <a:bodyPr/>
        <a:lstStyle/>
        <a:p>
          <a:endParaRPr lang="en-US"/>
        </a:p>
      </dgm:t>
    </dgm:pt>
    <dgm:pt modelId="{64AA9A5E-7FF1-4D81-AD0C-078745E0DB01}" type="pres">
      <dgm:prSet presAssocID="{4C27A170-4127-4F65-A81B-B16545C282F2}" presName="nodeTx" presStyleLbl="node1" presStyleIdx="0" presStyleCnt="4">
        <dgm:presLayoutVars>
          <dgm:bulletEnabled val="1"/>
        </dgm:presLayoutVars>
      </dgm:prSet>
      <dgm:spPr/>
      <dgm:t>
        <a:bodyPr/>
        <a:lstStyle/>
        <a:p>
          <a:endParaRPr lang="en-US"/>
        </a:p>
      </dgm:t>
    </dgm:pt>
    <dgm:pt modelId="{F7863A42-9191-4446-964D-93CF257A5F88}" type="pres">
      <dgm:prSet presAssocID="{4C27A170-4127-4F65-A81B-B16545C282F2}" presName="invisiNode" presStyleLbl="node1" presStyleIdx="0" presStyleCnt="4"/>
      <dgm:spPr/>
    </dgm:pt>
    <dgm:pt modelId="{064BC8EA-AE13-49C5-8D7B-20C6FCC9BB3F}" type="pres">
      <dgm:prSet presAssocID="{4C27A170-4127-4F65-A81B-B16545C282F2}" presName="imagNode" presStyleLbl="fgImgPlace1" presStyleIdx="0" presStyleCnt="4"/>
      <dgm:spPr>
        <a:xfrm>
          <a:off x="53031" y="304800"/>
          <a:ext cx="1610440" cy="169164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4E3C44A2-740C-4FBC-953B-F8E67F5D8DBE}" type="pres">
      <dgm:prSet presAssocID="{76856D20-4FC7-494D-B02D-ACF27D7ED363}" presName="sibTrans" presStyleLbl="sibTrans2D1" presStyleIdx="0" presStyleCnt="0"/>
      <dgm:spPr/>
      <dgm:t>
        <a:bodyPr/>
        <a:lstStyle/>
        <a:p>
          <a:endParaRPr lang="en-US"/>
        </a:p>
      </dgm:t>
    </dgm:pt>
    <dgm:pt modelId="{49338796-64A0-4A8D-BA8C-049BDC3A22AE}" type="pres">
      <dgm:prSet presAssocID="{F929F6E9-B997-4F46-AAFF-99821C97BB90}" presName="compNode" presStyleCnt="0"/>
      <dgm:spPr/>
    </dgm:pt>
    <dgm:pt modelId="{D3F1985C-131B-440E-A086-60D0D5EE5408}" type="pres">
      <dgm:prSet presAssocID="{F929F6E9-B997-4F46-AAFF-99821C97BB90}" presName="bkgdShape" presStyleLbl="node1" presStyleIdx="1" presStyleCnt="4"/>
      <dgm:spPr/>
      <dgm:t>
        <a:bodyPr/>
        <a:lstStyle/>
        <a:p>
          <a:endParaRPr lang="en-US"/>
        </a:p>
      </dgm:t>
    </dgm:pt>
    <dgm:pt modelId="{69826DBE-6116-4490-8DB5-C77554F48BED}" type="pres">
      <dgm:prSet presAssocID="{F929F6E9-B997-4F46-AAFF-99821C97BB90}" presName="nodeTx" presStyleLbl="node1" presStyleIdx="1" presStyleCnt="4">
        <dgm:presLayoutVars>
          <dgm:bulletEnabled val="1"/>
        </dgm:presLayoutVars>
      </dgm:prSet>
      <dgm:spPr/>
      <dgm:t>
        <a:bodyPr/>
        <a:lstStyle/>
        <a:p>
          <a:endParaRPr lang="en-US"/>
        </a:p>
      </dgm:t>
    </dgm:pt>
    <dgm:pt modelId="{9F371A3F-D8F9-4F50-B64E-D84A76C3741F}" type="pres">
      <dgm:prSet presAssocID="{F929F6E9-B997-4F46-AAFF-99821C97BB90}" presName="invisiNode" presStyleLbl="node1" presStyleIdx="1" presStyleCnt="4"/>
      <dgm:spPr/>
    </dgm:pt>
    <dgm:pt modelId="{8082041A-3AD5-42AB-82C2-67E9F09E4C58}" type="pres">
      <dgm:prSet presAssocID="{F929F6E9-B997-4F46-AAFF-99821C97BB90}" presName="imagNode" presStyleLbl="fgImgPlace1" presStyleIdx="1" presStyleCnt="4"/>
      <dgm:spPr>
        <a:xfrm>
          <a:off x="1817663" y="304800"/>
          <a:ext cx="1610440" cy="169164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9000" b="-9000"/>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6AE49B30-85DD-4397-9624-0A5D3B56DC5D}" type="pres">
      <dgm:prSet presAssocID="{AEA1B766-1B6C-41E8-8B49-9B9A1954A0BE}" presName="sibTrans" presStyleLbl="sibTrans2D1" presStyleIdx="0" presStyleCnt="0"/>
      <dgm:spPr/>
      <dgm:t>
        <a:bodyPr/>
        <a:lstStyle/>
        <a:p>
          <a:endParaRPr lang="en-US"/>
        </a:p>
      </dgm:t>
    </dgm:pt>
    <dgm:pt modelId="{2A2C310E-CC84-4160-9D04-F10B622E19A1}" type="pres">
      <dgm:prSet presAssocID="{9C9CAB24-4D23-4DC4-8623-819A07F42967}" presName="compNode" presStyleCnt="0"/>
      <dgm:spPr/>
    </dgm:pt>
    <dgm:pt modelId="{408D00D6-4BE3-4496-A066-34164496215D}" type="pres">
      <dgm:prSet presAssocID="{9C9CAB24-4D23-4DC4-8623-819A07F42967}" presName="bkgdShape" presStyleLbl="node1" presStyleIdx="2" presStyleCnt="4"/>
      <dgm:spPr/>
      <dgm:t>
        <a:bodyPr/>
        <a:lstStyle/>
        <a:p>
          <a:endParaRPr lang="en-US"/>
        </a:p>
      </dgm:t>
    </dgm:pt>
    <dgm:pt modelId="{C889A943-4517-49FC-9885-645BAB2A2052}" type="pres">
      <dgm:prSet presAssocID="{9C9CAB24-4D23-4DC4-8623-819A07F42967}" presName="nodeTx" presStyleLbl="node1" presStyleIdx="2" presStyleCnt="4">
        <dgm:presLayoutVars>
          <dgm:bulletEnabled val="1"/>
        </dgm:presLayoutVars>
      </dgm:prSet>
      <dgm:spPr/>
      <dgm:t>
        <a:bodyPr/>
        <a:lstStyle/>
        <a:p>
          <a:endParaRPr lang="en-US"/>
        </a:p>
      </dgm:t>
    </dgm:pt>
    <dgm:pt modelId="{4BE3493C-7126-4C06-995D-509B8B4A59DD}" type="pres">
      <dgm:prSet presAssocID="{9C9CAB24-4D23-4DC4-8623-819A07F42967}" presName="invisiNode" presStyleLbl="node1" presStyleIdx="2" presStyleCnt="4"/>
      <dgm:spPr/>
    </dgm:pt>
    <dgm:pt modelId="{9EF974C4-9E9F-4591-A9A1-FF02A9E1D81E}" type="pres">
      <dgm:prSet presAssocID="{9C9CAB24-4D23-4DC4-8623-819A07F42967}" presName="imagNode" presStyleLbl="fgImgPlace1" presStyleIdx="2" presStyleCnt="4"/>
      <dgm:spPr>
        <a:xfrm>
          <a:off x="3582295" y="304800"/>
          <a:ext cx="1610440" cy="169164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8000" r="-18000"/>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203E84A2-3AA2-4211-A77D-375E94963D64}" type="pres">
      <dgm:prSet presAssocID="{02779B94-3513-4256-9A4B-18C661DA4B07}" presName="sibTrans" presStyleLbl="sibTrans2D1" presStyleIdx="0" presStyleCnt="0"/>
      <dgm:spPr/>
      <dgm:t>
        <a:bodyPr/>
        <a:lstStyle/>
        <a:p>
          <a:endParaRPr lang="en-US"/>
        </a:p>
      </dgm:t>
    </dgm:pt>
    <dgm:pt modelId="{C253E4C9-9C09-4515-8807-D1E4D81CAD89}" type="pres">
      <dgm:prSet presAssocID="{C8C6730B-32CD-406D-B739-55655BFDA1ED}" presName="compNode" presStyleCnt="0"/>
      <dgm:spPr/>
    </dgm:pt>
    <dgm:pt modelId="{21CCF894-2DCB-49AF-BBF4-DA4862E687B2}" type="pres">
      <dgm:prSet presAssocID="{C8C6730B-32CD-406D-B739-55655BFDA1ED}" presName="bkgdShape" presStyleLbl="node1" presStyleIdx="3" presStyleCnt="4"/>
      <dgm:spPr/>
      <dgm:t>
        <a:bodyPr/>
        <a:lstStyle/>
        <a:p>
          <a:endParaRPr lang="en-US"/>
        </a:p>
      </dgm:t>
    </dgm:pt>
    <dgm:pt modelId="{600BD230-CE75-4805-9DB5-2D89F90EB9CF}" type="pres">
      <dgm:prSet presAssocID="{C8C6730B-32CD-406D-B739-55655BFDA1ED}" presName="nodeTx" presStyleLbl="node1" presStyleIdx="3" presStyleCnt="4">
        <dgm:presLayoutVars>
          <dgm:bulletEnabled val="1"/>
        </dgm:presLayoutVars>
      </dgm:prSet>
      <dgm:spPr/>
      <dgm:t>
        <a:bodyPr/>
        <a:lstStyle/>
        <a:p>
          <a:endParaRPr lang="en-US"/>
        </a:p>
      </dgm:t>
    </dgm:pt>
    <dgm:pt modelId="{8EFFA7E5-3175-4A54-AE6B-C4A16237601C}" type="pres">
      <dgm:prSet presAssocID="{C8C6730B-32CD-406D-B739-55655BFDA1ED}" presName="invisiNode" presStyleLbl="node1" presStyleIdx="3" presStyleCnt="4"/>
      <dgm:spPr/>
    </dgm:pt>
    <dgm:pt modelId="{295DAF06-984B-4EF0-8E5D-D6289B38C715}" type="pres">
      <dgm:prSet presAssocID="{C8C6730B-32CD-406D-B739-55655BFDA1ED}" presName="imagNode" presStyleLbl="fgImgPlace1" presStyleIdx="3" presStyleCnt="4"/>
      <dgm:spPr>
        <a:xfrm>
          <a:off x="5346927" y="304800"/>
          <a:ext cx="1610440" cy="169164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2000" b="-12000"/>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gm:spPr>
    </dgm:pt>
  </dgm:ptLst>
  <dgm:cxnLst>
    <dgm:cxn modelId="{CDB221E3-1333-4CF4-89FD-0457E78182DE}" type="presOf" srcId="{9C9CAB24-4D23-4DC4-8623-819A07F42967}" destId="{408D00D6-4BE3-4496-A066-34164496215D}" srcOrd="0" destOrd="0" presId="urn:microsoft.com/office/officeart/2005/8/layout/hList7"/>
    <dgm:cxn modelId="{B6379CB5-3EAD-457C-AC17-09DD32EBD071}" type="presOf" srcId="{F929F6E9-B997-4F46-AAFF-99821C97BB90}" destId="{D3F1985C-131B-440E-A086-60D0D5EE5408}" srcOrd="0" destOrd="0" presId="urn:microsoft.com/office/officeart/2005/8/layout/hList7"/>
    <dgm:cxn modelId="{7D303698-1B96-4E84-BDF3-5AEF715430A1}" srcId="{5B504043-73CA-4F7D-A5D1-B0ECF370090F}" destId="{9C9CAB24-4D23-4DC4-8623-819A07F42967}" srcOrd="2" destOrd="0" parTransId="{132ECFB4-1935-4A55-A8FF-E97BEA369273}" sibTransId="{02779B94-3513-4256-9A4B-18C661DA4B07}"/>
    <dgm:cxn modelId="{473587FA-CAC4-4996-9A12-F59168A62174}" type="presOf" srcId="{02779B94-3513-4256-9A4B-18C661DA4B07}" destId="{203E84A2-3AA2-4211-A77D-375E94963D64}" srcOrd="0" destOrd="0" presId="urn:microsoft.com/office/officeart/2005/8/layout/hList7"/>
    <dgm:cxn modelId="{38E87A21-32C0-498D-9267-30905752A477}" srcId="{5B504043-73CA-4F7D-A5D1-B0ECF370090F}" destId="{F929F6E9-B997-4F46-AAFF-99821C97BB90}" srcOrd="1" destOrd="0" parTransId="{F81C815B-58FB-4DCD-AE90-CA156537EFA5}" sibTransId="{AEA1B766-1B6C-41E8-8B49-9B9A1954A0BE}"/>
    <dgm:cxn modelId="{2222D234-5B64-4CCB-9215-F24697FEA1FA}" type="presOf" srcId="{C8C6730B-32CD-406D-B739-55655BFDA1ED}" destId="{21CCF894-2DCB-49AF-BBF4-DA4862E687B2}" srcOrd="0" destOrd="0" presId="urn:microsoft.com/office/officeart/2005/8/layout/hList7"/>
    <dgm:cxn modelId="{7F720BD2-0B00-4B4F-80B8-471EC48D5DA1}" type="presOf" srcId="{4C27A170-4127-4F65-A81B-B16545C282F2}" destId="{64AA9A5E-7FF1-4D81-AD0C-078745E0DB01}" srcOrd="1" destOrd="0" presId="urn:microsoft.com/office/officeart/2005/8/layout/hList7"/>
    <dgm:cxn modelId="{27D48EF2-4521-4EBE-BCF3-2517CE3385BB}" type="presOf" srcId="{AEA1B766-1B6C-41E8-8B49-9B9A1954A0BE}" destId="{6AE49B30-85DD-4397-9624-0A5D3B56DC5D}" srcOrd="0" destOrd="0" presId="urn:microsoft.com/office/officeart/2005/8/layout/hList7"/>
    <dgm:cxn modelId="{78F169BB-D3F6-4C3F-84F4-65CE8A95296D}" type="presOf" srcId="{76856D20-4FC7-494D-B02D-ACF27D7ED363}" destId="{4E3C44A2-740C-4FBC-953B-F8E67F5D8DBE}" srcOrd="0" destOrd="0" presId="urn:microsoft.com/office/officeart/2005/8/layout/hList7"/>
    <dgm:cxn modelId="{A3E25DDF-D4F7-4C16-B383-F0C044EA46B9}" type="presOf" srcId="{9C9CAB24-4D23-4DC4-8623-819A07F42967}" destId="{C889A943-4517-49FC-9885-645BAB2A2052}" srcOrd="1" destOrd="0" presId="urn:microsoft.com/office/officeart/2005/8/layout/hList7"/>
    <dgm:cxn modelId="{97878941-071B-4D0D-89A5-8EE9C43C4473}" srcId="{5B504043-73CA-4F7D-A5D1-B0ECF370090F}" destId="{4C27A170-4127-4F65-A81B-B16545C282F2}" srcOrd="0" destOrd="0" parTransId="{7E509A26-E308-41CF-BDED-B8D74B6D0129}" sibTransId="{76856D20-4FC7-494D-B02D-ACF27D7ED363}"/>
    <dgm:cxn modelId="{DA75E703-4B5E-4CB5-9719-8BD16F0B147F}" type="presOf" srcId="{4C27A170-4127-4F65-A81B-B16545C282F2}" destId="{B38193FC-1E83-4518-9124-EBC94AB9CC94}" srcOrd="0" destOrd="0" presId="urn:microsoft.com/office/officeart/2005/8/layout/hList7"/>
    <dgm:cxn modelId="{AB19695A-59AA-4ED9-B699-BC962A94F472}" srcId="{5B504043-73CA-4F7D-A5D1-B0ECF370090F}" destId="{C8C6730B-32CD-406D-B739-55655BFDA1ED}" srcOrd="3" destOrd="0" parTransId="{F01069AC-F2AA-42B3-A3B4-ABB5F0661708}" sibTransId="{BF46609C-A547-44A9-B8BA-A33D1DDB93BE}"/>
    <dgm:cxn modelId="{56F29992-752A-4AE2-939B-9BE0E894A602}" type="presOf" srcId="{C8C6730B-32CD-406D-B739-55655BFDA1ED}" destId="{600BD230-CE75-4805-9DB5-2D89F90EB9CF}" srcOrd="1" destOrd="0" presId="urn:microsoft.com/office/officeart/2005/8/layout/hList7"/>
    <dgm:cxn modelId="{5CB741FF-F148-4499-AE45-99137647921F}" type="presOf" srcId="{F929F6E9-B997-4F46-AAFF-99821C97BB90}" destId="{69826DBE-6116-4490-8DB5-C77554F48BED}" srcOrd="1" destOrd="0" presId="urn:microsoft.com/office/officeart/2005/8/layout/hList7"/>
    <dgm:cxn modelId="{A30F417C-480B-4ACA-AFE2-053426D9FC89}" type="presOf" srcId="{5B504043-73CA-4F7D-A5D1-B0ECF370090F}" destId="{1DB9B787-220C-4C4B-8295-E05696CCD5E7}" srcOrd="0" destOrd="0" presId="urn:microsoft.com/office/officeart/2005/8/layout/hList7"/>
    <dgm:cxn modelId="{EE280E3C-73AA-42C9-87D6-F96EE531821F}" type="presParOf" srcId="{1DB9B787-220C-4C4B-8295-E05696CCD5E7}" destId="{B3A8E7C8-4115-4A84-A683-8BE3966E3342}" srcOrd="0" destOrd="0" presId="urn:microsoft.com/office/officeart/2005/8/layout/hList7"/>
    <dgm:cxn modelId="{5E65DC84-259A-4652-890C-3E348558CD8E}" type="presParOf" srcId="{1DB9B787-220C-4C4B-8295-E05696CCD5E7}" destId="{36A90C4A-8512-4438-B748-7851DD65ADF1}" srcOrd="1" destOrd="0" presId="urn:microsoft.com/office/officeart/2005/8/layout/hList7"/>
    <dgm:cxn modelId="{EA48AEA4-4F69-44C2-A7E7-04C26FC62FFA}" type="presParOf" srcId="{36A90C4A-8512-4438-B748-7851DD65ADF1}" destId="{3342ED3D-501E-4777-BEFB-8995D61EBBDB}" srcOrd="0" destOrd="0" presId="urn:microsoft.com/office/officeart/2005/8/layout/hList7"/>
    <dgm:cxn modelId="{8809008C-7F2A-4BA5-B1FA-DE9CA702DB6A}" type="presParOf" srcId="{3342ED3D-501E-4777-BEFB-8995D61EBBDB}" destId="{B38193FC-1E83-4518-9124-EBC94AB9CC94}" srcOrd="0" destOrd="0" presId="urn:microsoft.com/office/officeart/2005/8/layout/hList7"/>
    <dgm:cxn modelId="{F8093D77-F293-426F-8394-0D0C27543D6E}" type="presParOf" srcId="{3342ED3D-501E-4777-BEFB-8995D61EBBDB}" destId="{64AA9A5E-7FF1-4D81-AD0C-078745E0DB01}" srcOrd="1" destOrd="0" presId="urn:microsoft.com/office/officeart/2005/8/layout/hList7"/>
    <dgm:cxn modelId="{E7274DB7-0E94-4684-8FF5-70D513B58840}" type="presParOf" srcId="{3342ED3D-501E-4777-BEFB-8995D61EBBDB}" destId="{F7863A42-9191-4446-964D-93CF257A5F88}" srcOrd="2" destOrd="0" presId="urn:microsoft.com/office/officeart/2005/8/layout/hList7"/>
    <dgm:cxn modelId="{B0A547D8-926F-4F4F-B05D-19A8ADA9DEE2}" type="presParOf" srcId="{3342ED3D-501E-4777-BEFB-8995D61EBBDB}" destId="{064BC8EA-AE13-49C5-8D7B-20C6FCC9BB3F}" srcOrd="3" destOrd="0" presId="urn:microsoft.com/office/officeart/2005/8/layout/hList7"/>
    <dgm:cxn modelId="{74FACF0F-B977-4B38-B18B-A52ECCE3C67B}" type="presParOf" srcId="{36A90C4A-8512-4438-B748-7851DD65ADF1}" destId="{4E3C44A2-740C-4FBC-953B-F8E67F5D8DBE}" srcOrd="1" destOrd="0" presId="urn:microsoft.com/office/officeart/2005/8/layout/hList7"/>
    <dgm:cxn modelId="{656FF4B7-EB01-430B-BC19-D2DC08B00C1A}" type="presParOf" srcId="{36A90C4A-8512-4438-B748-7851DD65ADF1}" destId="{49338796-64A0-4A8D-BA8C-049BDC3A22AE}" srcOrd="2" destOrd="0" presId="urn:microsoft.com/office/officeart/2005/8/layout/hList7"/>
    <dgm:cxn modelId="{B9FB6FAD-6830-4895-ABF2-D0AA2EEF90E1}" type="presParOf" srcId="{49338796-64A0-4A8D-BA8C-049BDC3A22AE}" destId="{D3F1985C-131B-440E-A086-60D0D5EE5408}" srcOrd="0" destOrd="0" presId="urn:microsoft.com/office/officeart/2005/8/layout/hList7"/>
    <dgm:cxn modelId="{0AA7EA33-2F9A-4BAE-81AE-62A5574FAD0B}" type="presParOf" srcId="{49338796-64A0-4A8D-BA8C-049BDC3A22AE}" destId="{69826DBE-6116-4490-8DB5-C77554F48BED}" srcOrd="1" destOrd="0" presId="urn:microsoft.com/office/officeart/2005/8/layout/hList7"/>
    <dgm:cxn modelId="{6E79E680-98D6-4312-9A63-E537E2DF543D}" type="presParOf" srcId="{49338796-64A0-4A8D-BA8C-049BDC3A22AE}" destId="{9F371A3F-D8F9-4F50-B64E-D84A76C3741F}" srcOrd="2" destOrd="0" presId="urn:microsoft.com/office/officeart/2005/8/layout/hList7"/>
    <dgm:cxn modelId="{E8031209-CA1F-4EB0-A741-1E1F7E44158B}" type="presParOf" srcId="{49338796-64A0-4A8D-BA8C-049BDC3A22AE}" destId="{8082041A-3AD5-42AB-82C2-67E9F09E4C58}" srcOrd="3" destOrd="0" presId="urn:microsoft.com/office/officeart/2005/8/layout/hList7"/>
    <dgm:cxn modelId="{7CB25174-B19C-41E9-B4B3-E7928EC6C2A9}" type="presParOf" srcId="{36A90C4A-8512-4438-B748-7851DD65ADF1}" destId="{6AE49B30-85DD-4397-9624-0A5D3B56DC5D}" srcOrd="3" destOrd="0" presId="urn:microsoft.com/office/officeart/2005/8/layout/hList7"/>
    <dgm:cxn modelId="{6361092D-48AD-4CC5-A322-AA98B01645A3}" type="presParOf" srcId="{36A90C4A-8512-4438-B748-7851DD65ADF1}" destId="{2A2C310E-CC84-4160-9D04-F10B622E19A1}" srcOrd="4" destOrd="0" presId="urn:microsoft.com/office/officeart/2005/8/layout/hList7"/>
    <dgm:cxn modelId="{8618B461-50C7-48B7-A789-BF1FE2A2C7C7}" type="presParOf" srcId="{2A2C310E-CC84-4160-9D04-F10B622E19A1}" destId="{408D00D6-4BE3-4496-A066-34164496215D}" srcOrd="0" destOrd="0" presId="urn:microsoft.com/office/officeart/2005/8/layout/hList7"/>
    <dgm:cxn modelId="{2D3B72A6-209C-41C5-940C-E61589C2A80A}" type="presParOf" srcId="{2A2C310E-CC84-4160-9D04-F10B622E19A1}" destId="{C889A943-4517-49FC-9885-645BAB2A2052}" srcOrd="1" destOrd="0" presId="urn:microsoft.com/office/officeart/2005/8/layout/hList7"/>
    <dgm:cxn modelId="{4EE0E9DB-A3E3-45AF-9AE5-FAC77FCC005F}" type="presParOf" srcId="{2A2C310E-CC84-4160-9D04-F10B622E19A1}" destId="{4BE3493C-7126-4C06-995D-509B8B4A59DD}" srcOrd="2" destOrd="0" presId="urn:microsoft.com/office/officeart/2005/8/layout/hList7"/>
    <dgm:cxn modelId="{8305C881-95DF-4D88-AD71-8B8F38FFEE99}" type="presParOf" srcId="{2A2C310E-CC84-4160-9D04-F10B622E19A1}" destId="{9EF974C4-9E9F-4591-A9A1-FF02A9E1D81E}" srcOrd="3" destOrd="0" presId="urn:microsoft.com/office/officeart/2005/8/layout/hList7"/>
    <dgm:cxn modelId="{89D0398C-32F6-4404-95D8-1DCF1CF81B54}" type="presParOf" srcId="{36A90C4A-8512-4438-B748-7851DD65ADF1}" destId="{203E84A2-3AA2-4211-A77D-375E94963D64}" srcOrd="5" destOrd="0" presId="urn:microsoft.com/office/officeart/2005/8/layout/hList7"/>
    <dgm:cxn modelId="{49C4414A-F3BE-415E-ABBD-F591B268910D}" type="presParOf" srcId="{36A90C4A-8512-4438-B748-7851DD65ADF1}" destId="{C253E4C9-9C09-4515-8807-D1E4D81CAD89}" srcOrd="6" destOrd="0" presId="urn:microsoft.com/office/officeart/2005/8/layout/hList7"/>
    <dgm:cxn modelId="{39291C33-5D8D-48E0-AFFF-74E27FD31BB1}" type="presParOf" srcId="{C253E4C9-9C09-4515-8807-D1E4D81CAD89}" destId="{21CCF894-2DCB-49AF-BBF4-DA4862E687B2}" srcOrd="0" destOrd="0" presId="urn:microsoft.com/office/officeart/2005/8/layout/hList7"/>
    <dgm:cxn modelId="{5AE21D84-7A3B-4B6F-B904-E538102DE0E4}" type="presParOf" srcId="{C253E4C9-9C09-4515-8807-D1E4D81CAD89}" destId="{600BD230-CE75-4805-9DB5-2D89F90EB9CF}" srcOrd="1" destOrd="0" presId="urn:microsoft.com/office/officeart/2005/8/layout/hList7"/>
    <dgm:cxn modelId="{FDF81A6C-BCF8-4915-B248-66A7CBF5B1BC}" type="presParOf" srcId="{C253E4C9-9C09-4515-8807-D1E4D81CAD89}" destId="{8EFFA7E5-3175-4A54-AE6B-C4A16237601C}" srcOrd="2" destOrd="0" presId="urn:microsoft.com/office/officeart/2005/8/layout/hList7"/>
    <dgm:cxn modelId="{1C90E2E8-3551-4FDE-B30B-BE2ECE69FB68}" type="presParOf" srcId="{C253E4C9-9C09-4515-8807-D1E4D81CAD89}" destId="{295DAF06-984B-4EF0-8E5D-D6289B38C71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70531" cy="480226"/>
          </a:xfrm>
          <a:prstGeom prst="rect">
            <a:avLst/>
          </a:prstGeom>
        </p:spPr>
        <p:txBody>
          <a:bodyPr vert="horz" lIns="94947" tIns="47472" rIns="94947" bIns="47472" rtlCol="0"/>
          <a:lstStyle>
            <a:lvl1pPr algn="l">
              <a:defRPr sz="1200"/>
            </a:lvl1pPr>
          </a:lstStyle>
          <a:p>
            <a:endParaRPr lang="en-US" dirty="0"/>
          </a:p>
        </p:txBody>
      </p:sp>
      <p:sp>
        <p:nvSpPr>
          <p:cNvPr id="3" name="Date Placeholder 2"/>
          <p:cNvSpPr>
            <a:spLocks noGrp="1"/>
          </p:cNvSpPr>
          <p:nvPr>
            <p:ph type="dt" sz="quarter" idx="1"/>
          </p:nvPr>
        </p:nvSpPr>
        <p:spPr>
          <a:xfrm>
            <a:off x="4143005" y="2"/>
            <a:ext cx="3170531" cy="480226"/>
          </a:xfrm>
          <a:prstGeom prst="rect">
            <a:avLst/>
          </a:prstGeom>
        </p:spPr>
        <p:txBody>
          <a:bodyPr vert="horz" lIns="94947" tIns="47472" rIns="94947" bIns="47472" rtlCol="0"/>
          <a:lstStyle>
            <a:lvl1pPr algn="r">
              <a:defRPr sz="1200"/>
            </a:lvl1pPr>
          </a:lstStyle>
          <a:p>
            <a:fld id="{4336B77B-D4CB-4648-8A75-E15E3BBD8603}" type="datetimeFigureOut">
              <a:rPr lang="en-US" smtClean="0"/>
              <a:t>8/10/2017</a:t>
            </a:fld>
            <a:endParaRPr lang="en-US" dirty="0"/>
          </a:p>
        </p:txBody>
      </p:sp>
      <p:sp>
        <p:nvSpPr>
          <p:cNvPr id="4" name="Footer Placeholder 3"/>
          <p:cNvSpPr>
            <a:spLocks noGrp="1"/>
          </p:cNvSpPr>
          <p:nvPr>
            <p:ph type="ftr" sz="quarter" idx="2"/>
          </p:nvPr>
        </p:nvSpPr>
        <p:spPr>
          <a:xfrm>
            <a:off x="0" y="9119325"/>
            <a:ext cx="3170531" cy="480226"/>
          </a:xfrm>
          <a:prstGeom prst="rect">
            <a:avLst/>
          </a:prstGeom>
        </p:spPr>
        <p:txBody>
          <a:bodyPr vert="horz" lIns="94947" tIns="47472" rIns="94947" bIns="47472"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005" y="9119325"/>
            <a:ext cx="3170531" cy="480226"/>
          </a:xfrm>
          <a:prstGeom prst="rect">
            <a:avLst/>
          </a:prstGeom>
        </p:spPr>
        <p:txBody>
          <a:bodyPr vert="horz" lIns="94947" tIns="47472" rIns="94947" bIns="47472" rtlCol="0" anchor="b"/>
          <a:lstStyle>
            <a:lvl1pPr algn="r">
              <a:defRPr sz="1200"/>
            </a:lvl1pPr>
          </a:lstStyle>
          <a:p>
            <a:fld id="{587824CC-72F3-44E6-8FB4-C929D35D85A6}" type="slidenum">
              <a:rPr lang="en-US" smtClean="0"/>
              <a:t>‹#›</a:t>
            </a:fld>
            <a:endParaRPr lang="en-US" dirty="0"/>
          </a:p>
        </p:txBody>
      </p:sp>
    </p:spTree>
    <p:extLst>
      <p:ext uri="{BB962C8B-B14F-4D97-AF65-F5344CB8AC3E}">
        <p14:creationId xmlns:p14="http://schemas.microsoft.com/office/powerpoint/2010/main" val="2195998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2"/>
            <a:ext cx="3169699" cy="480060"/>
          </a:xfrm>
          <a:prstGeom prst="rect">
            <a:avLst/>
          </a:prstGeom>
        </p:spPr>
        <p:txBody>
          <a:bodyPr vert="horz" lIns="94597" tIns="47297" rIns="94597" bIns="47297" rtlCol="0"/>
          <a:lstStyle>
            <a:lvl1pPr algn="l">
              <a:defRPr sz="1200"/>
            </a:lvl1pPr>
          </a:lstStyle>
          <a:p>
            <a:endParaRPr lang="en-US" dirty="0"/>
          </a:p>
        </p:txBody>
      </p:sp>
      <p:sp>
        <p:nvSpPr>
          <p:cNvPr id="3" name="Date Placeholder 2"/>
          <p:cNvSpPr>
            <a:spLocks noGrp="1"/>
          </p:cNvSpPr>
          <p:nvPr>
            <p:ph type="dt" idx="1"/>
          </p:nvPr>
        </p:nvSpPr>
        <p:spPr>
          <a:xfrm>
            <a:off x="4143849" y="2"/>
            <a:ext cx="3169699" cy="480060"/>
          </a:xfrm>
          <a:prstGeom prst="rect">
            <a:avLst/>
          </a:prstGeom>
        </p:spPr>
        <p:txBody>
          <a:bodyPr vert="horz" lIns="94597" tIns="47297" rIns="94597" bIns="47297" rtlCol="0"/>
          <a:lstStyle>
            <a:lvl1pPr algn="r">
              <a:defRPr sz="1200"/>
            </a:lvl1pPr>
          </a:lstStyle>
          <a:p>
            <a:fld id="{55FF2CF9-0A75-498C-A5E0-C890560FC428}" type="datetimeFigureOut">
              <a:rPr lang="en-US" smtClean="0"/>
              <a:pPr/>
              <a:t>8/10/2017</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4597" tIns="47297" rIns="94597" bIns="47297" rtlCol="0" anchor="ctr"/>
          <a:lstStyle/>
          <a:p>
            <a:endParaRPr lang="en-US" dirty="0"/>
          </a:p>
        </p:txBody>
      </p:sp>
      <p:sp>
        <p:nvSpPr>
          <p:cNvPr id="5" name="Notes Placeholder 4"/>
          <p:cNvSpPr>
            <a:spLocks noGrp="1"/>
          </p:cNvSpPr>
          <p:nvPr>
            <p:ph type="body" sz="quarter" idx="3"/>
          </p:nvPr>
        </p:nvSpPr>
        <p:spPr>
          <a:xfrm>
            <a:off x="731856" y="4560572"/>
            <a:ext cx="5851497" cy="4320540"/>
          </a:xfrm>
          <a:prstGeom prst="rect">
            <a:avLst/>
          </a:prstGeom>
        </p:spPr>
        <p:txBody>
          <a:bodyPr vert="horz" lIns="94597" tIns="47297" rIns="94597" bIns="4729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6" y="9119499"/>
            <a:ext cx="3169699" cy="480060"/>
          </a:xfrm>
          <a:prstGeom prst="rect">
            <a:avLst/>
          </a:prstGeom>
        </p:spPr>
        <p:txBody>
          <a:bodyPr vert="horz" lIns="94597" tIns="47297" rIns="94597" bIns="4729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849" y="9119499"/>
            <a:ext cx="3169699" cy="480060"/>
          </a:xfrm>
          <a:prstGeom prst="rect">
            <a:avLst/>
          </a:prstGeom>
        </p:spPr>
        <p:txBody>
          <a:bodyPr vert="horz" lIns="94597" tIns="47297" rIns="94597" bIns="47297" rtlCol="0" anchor="b"/>
          <a:lstStyle>
            <a:lvl1pPr algn="r">
              <a:defRPr sz="1200"/>
            </a:lvl1pPr>
          </a:lstStyle>
          <a:p>
            <a:fld id="{4B0FDA08-891D-4D24-9337-D12A075AC062}" type="slidenum">
              <a:rPr lang="en-US" smtClean="0"/>
              <a:pPr/>
              <a:t>‹#›</a:t>
            </a:fld>
            <a:endParaRPr lang="en-US" dirty="0"/>
          </a:p>
        </p:txBody>
      </p:sp>
    </p:spTree>
    <p:extLst>
      <p:ext uri="{BB962C8B-B14F-4D97-AF65-F5344CB8AC3E}">
        <p14:creationId xmlns:p14="http://schemas.microsoft.com/office/powerpoint/2010/main" val="387947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Welcome and intro</a:t>
            </a:r>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794431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10</a:t>
            </a:fld>
            <a:endParaRPr lang="en-US" dirty="0"/>
          </a:p>
        </p:txBody>
      </p:sp>
    </p:spTree>
    <p:extLst>
      <p:ext uri="{BB962C8B-B14F-4D97-AF65-F5344CB8AC3E}">
        <p14:creationId xmlns:p14="http://schemas.microsoft.com/office/powerpoint/2010/main" val="2664855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b="1" dirty="0" smtClean="0"/>
              <a:t>It is very common to select a location based on a short term ‘spike’ in crashes; and to measure the effect of a treatment based on what happens immediately following the implementation of a solution. The actual effect of the solution should be measured based on the long term average. </a:t>
            </a:r>
          </a:p>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11</a:t>
            </a:fld>
            <a:endParaRPr lang="en-US" dirty="0"/>
          </a:p>
        </p:txBody>
      </p:sp>
    </p:spTree>
    <p:extLst>
      <p:ext uri="{BB962C8B-B14F-4D97-AF65-F5344CB8AC3E}">
        <p14:creationId xmlns:p14="http://schemas.microsoft.com/office/powerpoint/2010/main" val="4143935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a:solidFill>
                  <a:schemeClr val="bg1"/>
                </a:solidFill>
              </a:rPr>
              <a:t>Mathematical expression used to estimate the predicted average crash frequency for a </a:t>
            </a:r>
            <a:r>
              <a:rPr lang="en-US" i="1" dirty="0">
                <a:solidFill>
                  <a:schemeClr val="bg1"/>
                </a:solidFill>
              </a:rPr>
              <a:t>base condition</a:t>
            </a:r>
          </a:p>
          <a:p>
            <a:pPr>
              <a:buFont typeface="Arial" pitchFamily="34" charset="0"/>
              <a:buChar char="•"/>
            </a:pPr>
            <a:r>
              <a:rPr lang="en-US" dirty="0">
                <a:solidFill>
                  <a:schemeClr val="bg1"/>
                </a:solidFill>
              </a:rPr>
              <a:t>Product of a statistical modeling process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12</a:t>
            </a:fld>
            <a:endParaRPr lang="en-US" dirty="0"/>
          </a:p>
        </p:txBody>
      </p:sp>
    </p:spTree>
    <p:extLst>
      <p:ext uri="{BB962C8B-B14F-4D97-AF65-F5344CB8AC3E}">
        <p14:creationId xmlns:p14="http://schemas.microsoft.com/office/powerpoint/2010/main" val="2481580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b="1" dirty="0" smtClean="0"/>
              <a:t>It is very common to select a location based on a short term ‘spike’ in crashes; and to measure the effect of a treatment based on what happens immediately following the implementation of a solution. The actual effect of the solution should be measured based on the long term average. </a:t>
            </a:r>
          </a:p>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13</a:t>
            </a:fld>
            <a:endParaRPr lang="en-US" dirty="0"/>
          </a:p>
        </p:txBody>
      </p:sp>
    </p:spTree>
    <p:extLst>
      <p:ext uri="{BB962C8B-B14F-4D97-AF65-F5344CB8AC3E}">
        <p14:creationId xmlns:p14="http://schemas.microsoft.com/office/powerpoint/2010/main" val="2042121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14</a:t>
            </a:fld>
            <a:endParaRPr lang="en-US" dirty="0"/>
          </a:p>
        </p:txBody>
      </p:sp>
    </p:spTree>
    <p:extLst>
      <p:ext uri="{BB962C8B-B14F-4D97-AF65-F5344CB8AC3E}">
        <p14:creationId xmlns:p14="http://schemas.microsoft.com/office/powerpoint/2010/main" val="3402011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15</a:t>
            </a:fld>
            <a:endParaRPr lang="en-US" dirty="0"/>
          </a:p>
        </p:txBody>
      </p:sp>
    </p:spTree>
    <p:extLst>
      <p:ext uri="{BB962C8B-B14F-4D97-AF65-F5344CB8AC3E}">
        <p14:creationId xmlns:p14="http://schemas.microsoft.com/office/powerpoint/2010/main" val="4216330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eaLnBrk="1" hangingPunct="1">
              <a:defRPr/>
            </a:pPr>
            <a:r>
              <a:rPr lang="en-US" b="1" dirty="0" smtClean="0"/>
              <a:t>Key Message: </a:t>
            </a:r>
          </a:p>
          <a:p>
            <a:pPr eaLnBrk="1" hangingPunct="1">
              <a:defRPr/>
            </a:pPr>
            <a:r>
              <a:rPr lang="en-US" dirty="0" smtClean="0"/>
              <a:t>Apply the project level EB Method if observed crash data are available and the crash data are not able to be accurately assigned to specific sites.  This method will still enhance your predicted crash estimate.</a:t>
            </a:r>
          </a:p>
          <a:p>
            <a:pPr eaLnBrk="1" hangingPunct="1">
              <a:defRPr/>
            </a:pPr>
            <a:r>
              <a:rPr lang="en-US" b="1" dirty="0" smtClean="0"/>
              <a:t>Background:</a:t>
            </a:r>
          </a:p>
          <a:p>
            <a:pPr eaLnBrk="1" hangingPunct="1">
              <a:buFontTx/>
              <a:buChar char="•"/>
              <a:defRPr/>
            </a:pPr>
            <a:r>
              <a:rPr lang="en-US" dirty="0" smtClean="0"/>
              <a:t> Repeat the basic steps plus the site-specific EB analysis (when applicable) for the next study site. Continue evaluating additional sites and time periods until all sites and time periods have been completed.</a:t>
            </a:r>
            <a:r>
              <a:rPr lang="en-US" b="1" dirty="0" smtClean="0"/>
              <a:t> </a:t>
            </a:r>
          </a:p>
          <a:p>
            <a:pPr eaLnBrk="1" hangingPunct="1">
              <a:buFontTx/>
              <a:buChar char="•"/>
              <a:defRPr/>
            </a:pPr>
            <a:r>
              <a:rPr lang="en-US" dirty="0" smtClean="0"/>
              <a:t> The total estimated number of crashes for the facility network during the study period is calculated using the equation:</a:t>
            </a:r>
          </a:p>
          <a:p>
            <a:pPr eaLnBrk="1" hangingPunct="1">
              <a:defRPr/>
            </a:pPr>
            <a:r>
              <a:rPr lang="en-US" dirty="0" smtClean="0"/>
              <a:t> </a:t>
            </a:r>
          </a:p>
          <a:p>
            <a:pPr eaLnBrk="1" hangingPunct="1">
              <a:defRPr/>
            </a:pPr>
            <a:r>
              <a:rPr lang="en-US" dirty="0" smtClean="0"/>
              <a:t>N </a:t>
            </a:r>
            <a:r>
              <a:rPr lang="en-US" baseline="-25000" dirty="0" smtClean="0"/>
              <a:t>(total)</a:t>
            </a:r>
            <a:r>
              <a:rPr lang="en-US" dirty="0" smtClean="0"/>
              <a:t> = ∑N</a:t>
            </a:r>
            <a:r>
              <a:rPr lang="en-US" baseline="-25000" dirty="0" smtClean="0"/>
              <a:t>(all rs)</a:t>
            </a:r>
            <a:r>
              <a:rPr lang="en-US" dirty="0" smtClean="0"/>
              <a:t>  +  ∑N</a:t>
            </a:r>
            <a:r>
              <a:rPr lang="en-US" baseline="-25000" dirty="0" smtClean="0"/>
              <a:t>(all int)</a:t>
            </a:r>
            <a:endParaRPr lang="en-US" dirty="0" smtClean="0"/>
          </a:p>
          <a:p>
            <a:pPr eaLnBrk="1" hangingPunct="1">
              <a:defRPr/>
            </a:pPr>
            <a:r>
              <a:rPr lang="en-US" dirty="0" smtClean="0"/>
              <a:t> </a:t>
            </a:r>
          </a:p>
          <a:p>
            <a:pPr eaLnBrk="1" hangingPunct="1">
              <a:defRPr/>
            </a:pPr>
            <a:r>
              <a:rPr lang="en-US" dirty="0" smtClean="0"/>
              <a:t>Where:</a:t>
            </a:r>
          </a:p>
          <a:p>
            <a:pPr lvl="1" eaLnBrk="1" hangingPunct="1">
              <a:defRPr/>
            </a:pPr>
            <a:r>
              <a:rPr lang="en-US" dirty="0" smtClean="0"/>
              <a:t> N </a:t>
            </a:r>
            <a:r>
              <a:rPr lang="en-US" baseline="-25000" dirty="0" smtClean="0"/>
              <a:t>(total)</a:t>
            </a:r>
            <a:r>
              <a:rPr lang="en-US" dirty="0" smtClean="0"/>
              <a:t> = total expected number of crashes within the roadway limits of the study for all years in the period of interest.  Or, the sum of the expected average crash frequency for each year for each site within the defined roadway limits within the study period;</a:t>
            </a:r>
          </a:p>
          <a:p>
            <a:pPr lvl="1" eaLnBrk="1" hangingPunct="1">
              <a:defRPr/>
            </a:pPr>
            <a:r>
              <a:rPr lang="en-US" dirty="0" smtClean="0"/>
              <a:t> </a:t>
            </a:r>
          </a:p>
          <a:p>
            <a:pPr lvl="1" eaLnBrk="1" hangingPunct="1">
              <a:defRPr/>
            </a:pPr>
            <a:r>
              <a:rPr lang="en-US" dirty="0" smtClean="0"/>
              <a:t>N </a:t>
            </a:r>
            <a:r>
              <a:rPr lang="en-US" baseline="-25000" dirty="0" smtClean="0"/>
              <a:t>(rs)</a:t>
            </a:r>
            <a:r>
              <a:rPr lang="en-US" dirty="0" smtClean="0"/>
              <a:t> = expected average crash frequency for a roadway segment using the predictive method for one year;</a:t>
            </a:r>
          </a:p>
          <a:p>
            <a:pPr lvl="1" eaLnBrk="1" hangingPunct="1">
              <a:defRPr/>
            </a:pPr>
            <a:r>
              <a:rPr lang="en-US" dirty="0" smtClean="0"/>
              <a:t> </a:t>
            </a:r>
          </a:p>
          <a:p>
            <a:pPr lvl="1" eaLnBrk="1" hangingPunct="1">
              <a:defRPr/>
            </a:pPr>
            <a:r>
              <a:rPr lang="en-US" dirty="0" smtClean="0"/>
              <a:t>N </a:t>
            </a:r>
            <a:r>
              <a:rPr lang="en-US" baseline="-25000" dirty="0" smtClean="0"/>
              <a:t>(int) </a:t>
            </a:r>
            <a:r>
              <a:rPr lang="en-US" dirty="0" smtClean="0"/>
              <a:t>= expected average crash frequency for an intersection using the predictive method for one year.</a:t>
            </a:r>
          </a:p>
          <a:p>
            <a:pPr eaLnBrk="1" hangingPunct="1">
              <a:defRPr/>
            </a:pPr>
            <a:endParaRPr lang="en-US" dirty="0" smtClean="0"/>
          </a:p>
          <a:p>
            <a:pPr eaLnBrk="1" hangingPunct="1">
              <a:defRPr/>
            </a:pPr>
            <a:r>
              <a:rPr lang="en-US" dirty="0" smtClean="0"/>
              <a:t>Repeat the process if an alternate design is to be evaluated. This generally involves modifying CMFs for the various design configurations. Since the predictive method is used to estimate the expected average crash frequency of a site, network, or facility, the expected crashes for alternative designs can then be compared to aid with the decision process.</a:t>
            </a:r>
          </a:p>
          <a:p>
            <a:pPr eaLnBrk="1" hangingPunct="1">
              <a:defRPr/>
            </a:pPr>
            <a:endParaRPr lang="en-US" dirty="0" smtClean="0"/>
          </a:p>
          <a:p>
            <a:pPr eaLnBrk="1" hangingPunct="1">
              <a:defRPr/>
            </a:pPr>
            <a:r>
              <a:rPr lang="en-US" b="1" dirty="0" smtClean="0"/>
              <a:t>Acronyms: </a:t>
            </a:r>
            <a:r>
              <a:rPr lang="en-US" dirty="0" smtClean="0"/>
              <a:t>CMF = Crash Modification Factor (or Function), EB = Empirical Bayes</a:t>
            </a:r>
          </a:p>
          <a:p>
            <a:pPr eaLnBrk="1" hangingPunct="1">
              <a:defRPr/>
            </a:pPr>
            <a:r>
              <a:rPr lang="en-US" b="1" dirty="0" smtClean="0"/>
              <a:t>Interactivity: N/A</a:t>
            </a:r>
          </a:p>
          <a:p>
            <a:pPr eaLnBrk="1" hangingPunct="1">
              <a:defRPr/>
            </a:pPr>
            <a:r>
              <a:rPr lang="en-US" b="1" dirty="0" smtClean="0"/>
              <a:t>Notes:</a:t>
            </a:r>
            <a:r>
              <a:rPr lang="en-US" dirty="0" smtClean="0"/>
              <a:t> </a:t>
            </a:r>
            <a:r>
              <a:rPr lang="en-US" b="1" dirty="0" smtClean="0"/>
              <a:t>N/A</a:t>
            </a:r>
            <a:r>
              <a:rPr lang="en-US" dirty="0" smtClean="0"/>
              <a:t> </a:t>
            </a:r>
          </a:p>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16</a:t>
            </a:fld>
            <a:endParaRPr lang="en-US" dirty="0"/>
          </a:p>
        </p:txBody>
      </p:sp>
    </p:spTree>
    <p:extLst>
      <p:ext uri="{BB962C8B-B14F-4D97-AF65-F5344CB8AC3E}">
        <p14:creationId xmlns:p14="http://schemas.microsoft.com/office/powerpoint/2010/main" val="636450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a:t>
            </a:r>
          </a:p>
          <a:p>
            <a:r>
              <a:rPr lang="en-US" dirty="0" smtClean="0"/>
              <a:t>Proposed AASHTO Highway Safety Manual, Second Edition</a:t>
            </a:r>
          </a:p>
          <a:p>
            <a:r>
              <a:rPr lang="en-US" dirty="0" smtClean="0"/>
              <a:t>Safety Prediction Models for Six-Lane and One-Way Urban and Suburban Arterials</a:t>
            </a:r>
          </a:p>
          <a:p>
            <a:pPr defTabSz="947044">
              <a:defRPr/>
            </a:pPr>
            <a:r>
              <a:rPr lang="en-US" altLang="en-US" kern="0" dirty="0"/>
              <a:t>Intersection Crash Prediction Methods for the Highway Safety Manual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17</a:t>
            </a:fld>
            <a:endParaRPr lang="en-US" dirty="0"/>
          </a:p>
        </p:txBody>
      </p:sp>
    </p:spTree>
    <p:extLst>
      <p:ext uri="{BB962C8B-B14F-4D97-AF65-F5344CB8AC3E}">
        <p14:creationId xmlns:p14="http://schemas.microsoft.com/office/powerpoint/2010/main" val="1728845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18</a:t>
            </a:fld>
            <a:endParaRPr lang="en-US" dirty="0"/>
          </a:p>
        </p:txBody>
      </p:sp>
    </p:spTree>
    <p:extLst>
      <p:ext uri="{BB962C8B-B14F-4D97-AF65-F5344CB8AC3E}">
        <p14:creationId xmlns:p14="http://schemas.microsoft.com/office/powerpoint/2010/main" val="3152474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19</a:t>
            </a:fld>
            <a:endParaRPr lang="en-US" dirty="0"/>
          </a:p>
        </p:txBody>
      </p:sp>
    </p:spTree>
    <p:extLst>
      <p:ext uri="{BB962C8B-B14F-4D97-AF65-F5344CB8AC3E}">
        <p14:creationId xmlns:p14="http://schemas.microsoft.com/office/powerpoint/2010/main" val="803172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a:t>
            </a:fld>
            <a:endParaRPr lang="en-US" dirty="0"/>
          </a:p>
        </p:txBody>
      </p:sp>
    </p:spTree>
    <p:extLst>
      <p:ext uri="{BB962C8B-B14F-4D97-AF65-F5344CB8AC3E}">
        <p14:creationId xmlns:p14="http://schemas.microsoft.com/office/powerpoint/2010/main" val="589668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20</a:t>
            </a:fld>
            <a:endParaRPr lang="en-US" dirty="0"/>
          </a:p>
        </p:txBody>
      </p:sp>
    </p:spTree>
    <p:extLst>
      <p:ext uri="{BB962C8B-B14F-4D97-AF65-F5344CB8AC3E}">
        <p14:creationId xmlns:p14="http://schemas.microsoft.com/office/powerpoint/2010/main" val="3514669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21</a:t>
            </a:fld>
            <a:endParaRPr lang="en-US" dirty="0"/>
          </a:p>
        </p:txBody>
      </p:sp>
    </p:spTree>
    <p:extLst>
      <p:ext uri="{BB962C8B-B14F-4D97-AF65-F5344CB8AC3E}">
        <p14:creationId xmlns:p14="http://schemas.microsoft.com/office/powerpoint/2010/main" val="3181490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22</a:t>
            </a:fld>
            <a:endParaRPr lang="en-US" dirty="0"/>
          </a:p>
        </p:txBody>
      </p:sp>
    </p:spTree>
    <p:extLst>
      <p:ext uri="{BB962C8B-B14F-4D97-AF65-F5344CB8AC3E}">
        <p14:creationId xmlns:p14="http://schemas.microsoft.com/office/powerpoint/2010/main" val="2939613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23</a:t>
            </a:fld>
            <a:endParaRPr lang="en-US" dirty="0"/>
          </a:p>
        </p:txBody>
      </p:sp>
    </p:spTree>
    <p:extLst>
      <p:ext uri="{BB962C8B-B14F-4D97-AF65-F5344CB8AC3E}">
        <p14:creationId xmlns:p14="http://schemas.microsoft.com/office/powerpoint/2010/main" val="3862402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24</a:t>
            </a:fld>
            <a:endParaRPr lang="en-US" dirty="0"/>
          </a:p>
        </p:txBody>
      </p:sp>
    </p:spTree>
    <p:extLst>
      <p:ext uri="{BB962C8B-B14F-4D97-AF65-F5344CB8AC3E}">
        <p14:creationId xmlns:p14="http://schemas.microsoft.com/office/powerpoint/2010/main" val="2381580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25</a:t>
            </a:fld>
            <a:endParaRPr lang="en-US" dirty="0"/>
          </a:p>
        </p:txBody>
      </p:sp>
    </p:spTree>
    <p:extLst>
      <p:ext uri="{BB962C8B-B14F-4D97-AF65-F5344CB8AC3E}">
        <p14:creationId xmlns:p14="http://schemas.microsoft.com/office/powerpoint/2010/main" val="3542362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Ohio created SIP maps for each of</a:t>
            </a:r>
            <a:r>
              <a:rPr lang="en-US" baseline="0" dirty="0" smtClean="0"/>
              <a:t> Ohio’s 88 counties.  The maps </a:t>
            </a:r>
            <a:endParaRPr lang="en-US" dirty="0" smtClean="0"/>
          </a:p>
          <a:p>
            <a:endParaRPr lang="en-US" u="sng" dirty="0" smtClean="0"/>
          </a:p>
          <a:p>
            <a:r>
              <a:rPr lang="en-US" dirty="0" smtClean="0"/>
              <a:t>These maps identify </a:t>
            </a:r>
            <a:r>
              <a:rPr lang="en-US" b="1" dirty="0" smtClean="0"/>
              <a:t>Priority Safety Locations</a:t>
            </a:r>
            <a:r>
              <a:rPr lang="en-US" dirty="0" smtClean="0"/>
              <a:t>, using Safety Analyst, where safety improvements should be considered.  So when a district programs a project, we’re asking our staff to review these maps to see if the project overlaps one or more of these areas. </a:t>
            </a:r>
          </a:p>
          <a:p>
            <a:endParaRPr lang="en-US" dirty="0" smtClean="0"/>
          </a:p>
          <a:p>
            <a:pPr defTabSz="475795">
              <a:defRPr/>
            </a:pPr>
            <a:r>
              <a:rPr lang="en-US" dirty="0" smtClean="0"/>
              <a:t>Locations are prioritized in red and blue.  Red has a high priority ( and the potential to reduce 5 or more crashes per year).  These areas may qualify for Safety funding. Blue has a lower priority (potential to reduce 3-5 crashes per year).  Districts are encouraged to explore low-cost safety improvements with their own forces and funds.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26</a:t>
            </a:fld>
            <a:endParaRPr lang="en-US" dirty="0"/>
          </a:p>
        </p:txBody>
      </p:sp>
    </p:spTree>
    <p:extLst>
      <p:ext uri="{BB962C8B-B14F-4D97-AF65-F5344CB8AC3E}">
        <p14:creationId xmlns:p14="http://schemas.microsoft.com/office/powerpoint/2010/main" val="1012874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27</a:t>
            </a:fld>
            <a:endParaRPr lang="en-US" dirty="0"/>
          </a:p>
        </p:txBody>
      </p:sp>
    </p:spTree>
    <p:extLst>
      <p:ext uri="{BB962C8B-B14F-4D97-AF65-F5344CB8AC3E}">
        <p14:creationId xmlns:p14="http://schemas.microsoft.com/office/powerpoint/2010/main" val="24995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28</a:t>
            </a:fld>
            <a:endParaRPr lang="en-US" dirty="0"/>
          </a:p>
        </p:txBody>
      </p:sp>
    </p:spTree>
    <p:extLst>
      <p:ext uri="{BB962C8B-B14F-4D97-AF65-F5344CB8AC3E}">
        <p14:creationId xmlns:p14="http://schemas.microsoft.com/office/powerpoint/2010/main" val="2435520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29</a:t>
            </a:fld>
            <a:endParaRPr lang="en-US" dirty="0"/>
          </a:p>
        </p:txBody>
      </p:sp>
    </p:spTree>
    <p:extLst>
      <p:ext uri="{BB962C8B-B14F-4D97-AF65-F5344CB8AC3E}">
        <p14:creationId xmlns:p14="http://schemas.microsoft.com/office/powerpoint/2010/main" val="2497212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3</a:t>
            </a:fld>
            <a:endParaRPr lang="en-US" dirty="0"/>
          </a:p>
        </p:txBody>
      </p:sp>
    </p:spTree>
    <p:extLst>
      <p:ext uri="{BB962C8B-B14F-4D97-AF65-F5344CB8AC3E}">
        <p14:creationId xmlns:p14="http://schemas.microsoft.com/office/powerpoint/2010/main" val="3565330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30</a:t>
            </a:fld>
            <a:endParaRPr lang="en-US" dirty="0"/>
          </a:p>
        </p:txBody>
      </p:sp>
    </p:spTree>
    <p:extLst>
      <p:ext uri="{BB962C8B-B14F-4D97-AF65-F5344CB8AC3E}">
        <p14:creationId xmlns:p14="http://schemas.microsoft.com/office/powerpoint/2010/main" val="1893961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 </a:t>
            </a:r>
          </a:p>
          <a:p>
            <a:r>
              <a:rPr lang="en-US" dirty="0" smtClean="0"/>
              <a:t> There were a total of 175 reported crashes that occurred at this intersection of State Route 161 and Cleveland Avenue between 2013 and 2015. </a:t>
            </a:r>
          </a:p>
          <a:p>
            <a:r>
              <a:rPr lang="en-US" dirty="0" smtClean="0"/>
              <a:t>30% (53) resulted in injury </a:t>
            </a:r>
          </a:p>
          <a:p>
            <a:r>
              <a:rPr lang="en-US" dirty="0" smtClean="0"/>
              <a:t>20% (35) Angle crashes. </a:t>
            </a:r>
          </a:p>
          <a:p>
            <a:r>
              <a:rPr lang="en-US" dirty="0" smtClean="0"/>
              <a:t>12%</a:t>
            </a:r>
            <a:r>
              <a:rPr lang="en-US" baseline="0" dirty="0" smtClean="0"/>
              <a:t> (21) crashes occurred with a vehicle exiting a driveway on the north leg of the intersection from the east headed south.</a:t>
            </a:r>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31</a:t>
            </a:fld>
            <a:endParaRPr lang="en-US" dirty="0"/>
          </a:p>
        </p:txBody>
      </p:sp>
    </p:spTree>
    <p:extLst>
      <p:ext uri="{BB962C8B-B14F-4D97-AF65-F5344CB8AC3E}">
        <p14:creationId xmlns:p14="http://schemas.microsoft.com/office/powerpoint/2010/main" val="3470184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Project aligns left turn lanes.</a:t>
            </a:r>
          </a:p>
          <a:p>
            <a:pPr rtl="0"/>
            <a:r>
              <a:rPr lang="en-US" dirty="0"/>
              <a:t>Lengthens median barrier to prevent left turn movements from access driveways and providing additional left turn storage.</a:t>
            </a:r>
          </a:p>
          <a:p>
            <a:pPr rtl="0"/>
            <a:r>
              <a:rPr lang="en-US" dirty="0"/>
              <a:t>Supplemental signals will provide access roadway controlled access to Cleveland Ave. </a:t>
            </a:r>
          </a:p>
          <a:p>
            <a:pPr rtl="0"/>
            <a:endParaRPr lang="en-US" b="1" dirty="0"/>
          </a:p>
          <a:p>
            <a:endParaRPr lang="en-US" dirty="0" smtClean="0"/>
          </a:p>
        </p:txBody>
      </p:sp>
      <p:sp>
        <p:nvSpPr>
          <p:cNvPr id="4" name="Slide Number Placeholder 3"/>
          <p:cNvSpPr>
            <a:spLocks noGrp="1"/>
          </p:cNvSpPr>
          <p:nvPr>
            <p:ph type="sldNum" sz="quarter" idx="10"/>
          </p:nvPr>
        </p:nvSpPr>
        <p:spPr/>
        <p:txBody>
          <a:bodyPr/>
          <a:lstStyle/>
          <a:p>
            <a:fld id="{4B0FDA08-891D-4D24-9337-D12A075AC062}" type="slidenum">
              <a:rPr lang="en-US" smtClean="0"/>
              <a:pPr/>
              <a:t>32</a:t>
            </a:fld>
            <a:endParaRPr lang="en-US" dirty="0"/>
          </a:p>
        </p:txBody>
      </p:sp>
    </p:spTree>
    <p:extLst>
      <p:ext uri="{BB962C8B-B14F-4D97-AF65-F5344CB8AC3E}">
        <p14:creationId xmlns:p14="http://schemas.microsoft.com/office/powerpoint/2010/main" val="1547734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33</a:t>
            </a:fld>
            <a:endParaRPr lang="en-US" dirty="0"/>
          </a:p>
        </p:txBody>
      </p:sp>
    </p:spTree>
    <p:extLst>
      <p:ext uri="{BB962C8B-B14F-4D97-AF65-F5344CB8AC3E}">
        <p14:creationId xmlns:p14="http://schemas.microsoft.com/office/powerpoint/2010/main" val="501527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34</a:t>
            </a:fld>
            <a:endParaRPr lang="en-US" dirty="0"/>
          </a:p>
        </p:txBody>
      </p:sp>
    </p:spTree>
    <p:extLst>
      <p:ext uri="{BB962C8B-B14F-4D97-AF65-F5344CB8AC3E}">
        <p14:creationId xmlns:p14="http://schemas.microsoft.com/office/powerpoint/2010/main" val="438752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35</a:t>
            </a:fld>
            <a:endParaRPr lang="en-US" dirty="0"/>
          </a:p>
        </p:txBody>
      </p:sp>
    </p:spTree>
    <p:extLst>
      <p:ext uri="{BB962C8B-B14F-4D97-AF65-F5344CB8AC3E}">
        <p14:creationId xmlns:p14="http://schemas.microsoft.com/office/powerpoint/2010/main" val="14497249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36</a:t>
            </a:fld>
            <a:endParaRPr lang="en-US" dirty="0"/>
          </a:p>
        </p:txBody>
      </p:sp>
    </p:spTree>
    <p:extLst>
      <p:ext uri="{BB962C8B-B14F-4D97-AF65-F5344CB8AC3E}">
        <p14:creationId xmlns:p14="http://schemas.microsoft.com/office/powerpoint/2010/main" val="221231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37</a:t>
            </a:fld>
            <a:endParaRPr lang="en-US" dirty="0"/>
          </a:p>
        </p:txBody>
      </p:sp>
    </p:spTree>
    <p:extLst>
      <p:ext uri="{BB962C8B-B14F-4D97-AF65-F5344CB8AC3E}">
        <p14:creationId xmlns:p14="http://schemas.microsoft.com/office/powerpoint/2010/main" val="400831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one</a:t>
            </a:r>
            <a:r>
              <a:rPr lang="en-US" baseline="0" dirty="0" smtClean="0"/>
              <a:t> lane “Westbound” on I-90 in downtown Cleveland</a:t>
            </a:r>
          </a:p>
          <a:p>
            <a:r>
              <a:rPr lang="en-US" baseline="0" dirty="0" smtClean="0"/>
              <a:t>10 overhead structures</a:t>
            </a:r>
          </a:p>
          <a:p>
            <a:r>
              <a:rPr lang="en-US" baseline="0" dirty="0" smtClean="0"/>
              <a:t>Survey grade measurements to confirm space between piers.</a:t>
            </a:r>
          </a:p>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38</a:t>
            </a:fld>
            <a:endParaRPr lang="en-US" dirty="0"/>
          </a:p>
        </p:txBody>
      </p:sp>
    </p:spTree>
    <p:extLst>
      <p:ext uri="{BB962C8B-B14F-4D97-AF65-F5344CB8AC3E}">
        <p14:creationId xmlns:p14="http://schemas.microsoft.com/office/powerpoint/2010/main" val="1915361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39</a:t>
            </a:fld>
            <a:endParaRPr lang="en-US" dirty="0"/>
          </a:p>
        </p:txBody>
      </p:sp>
    </p:spTree>
    <p:extLst>
      <p:ext uri="{BB962C8B-B14F-4D97-AF65-F5344CB8AC3E}">
        <p14:creationId xmlns:p14="http://schemas.microsoft.com/office/powerpoint/2010/main" val="1972129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our transportation network is so large, we tend to get a lot of crashes.  Last year in Ohio, we had 1,134 traffic deaths, over 9,000 serious injuries and over 300,000 crashes.  </a:t>
            </a:r>
          </a:p>
          <a:p>
            <a:endParaRPr lang="en-US" dirty="0" smtClean="0"/>
          </a:p>
          <a:p>
            <a:r>
              <a:rPr lang="en-US" dirty="0" smtClean="0"/>
              <a:t>The home rule environment, large number of crashes and the overall size of our annual funding program make integrating safety into all project planning an enormous challenge … and incredible opportunity.</a:t>
            </a:r>
          </a:p>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4</a:t>
            </a:fld>
            <a:endParaRPr lang="en-US" dirty="0"/>
          </a:p>
        </p:txBody>
      </p:sp>
    </p:spTree>
    <p:extLst>
      <p:ext uri="{BB962C8B-B14F-4D97-AF65-F5344CB8AC3E}">
        <p14:creationId xmlns:p14="http://schemas.microsoft.com/office/powerpoint/2010/main" val="3386219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40</a:t>
            </a:fld>
            <a:endParaRPr lang="en-US" dirty="0"/>
          </a:p>
        </p:txBody>
      </p:sp>
    </p:spTree>
    <p:extLst>
      <p:ext uri="{BB962C8B-B14F-4D97-AF65-F5344CB8AC3E}">
        <p14:creationId xmlns:p14="http://schemas.microsoft.com/office/powerpoint/2010/main" val="651653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41</a:t>
            </a:fld>
            <a:endParaRPr lang="en-US" dirty="0"/>
          </a:p>
        </p:txBody>
      </p:sp>
    </p:spTree>
    <p:extLst>
      <p:ext uri="{BB962C8B-B14F-4D97-AF65-F5344CB8AC3E}">
        <p14:creationId xmlns:p14="http://schemas.microsoft.com/office/powerpoint/2010/main" val="1367302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42</a:t>
            </a:fld>
            <a:endParaRPr lang="en-US" dirty="0"/>
          </a:p>
        </p:txBody>
      </p:sp>
    </p:spTree>
    <p:extLst>
      <p:ext uri="{BB962C8B-B14F-4D97-AF65-F5344CB8AC3E}">
        <p14:creationId xmlns:p14="http://schemas.microsoft.com/office/powerpoint/2010/main" val="36696162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43</a:t>
            </a:fld>
            <a:endParaRPr lang="en-US" dirty="0"/>
          </a:p>
        </p:txBody>
      </p:sp>
    </p:spTree>
    <p:extLst>
      <p:ext uri="{BB962C8B-B14F-4D97-AF65-F5344CB8AC3E}">
        <p14:creationId xmlns:p14="http://schemas.microsoft.com/office/powerpoint/2010/main" val="1554580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44</a:t>
            </a:fld>
            <a:endParaRPr lang="en-US" dirty="0"/>
          </a:p>
        </p:txBody>
      </p:sp>
    </p:spTree>
    <p:extLst>
      <p:ext uri="{BB962C8B-B14F-4D97-AF65-F5344CB8AC3E}">
        <p14:creationId xmlns:p14="http://schemas.microsoft.com/office/powerpoint/2010/main" val="533218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very</a:t>
            </a:r>
            <a:r>
              <a:rPr lang="en-US" baseline="0" dirty="0" smtClean="0"/>
              <a:t> specific to Ohio.  It requires SPFs and / or Calibration factors.</a:t>
            </a:r>
          </a:p>
          <a:p>
            <a:r>
              <a:rPr lang="en-US" baseline="0" dirty="0" smtClean="0"/>
              <a:t>Historical crash data.</a:t>
            </a:r>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45</a:t>
            </a:fld>
            <a:endParaRPr lang="en-US" dirty="0"/>
          </a:p>
        </p:txBody>
      </p:sp>
    </p:spTree>
    <p:extLst>
      <p:ext uri="{BB962C8B-B14F-4D97-AF65-F5344CB8AC3E}">
        <p14:creationId xmlns:p14="http://schemas.microsoft.com/office/powerpoint/2010/main" val="33574376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46</a:t>
            </a:fld>
            <a:endParaRPr lang="en-US" dirty="0"/>
          </a:p>
        </p:txBody>
      </p:sp>
    </p:spTree>
    <p:extLst>
      <p:ext uri="{BB962C8B-B14F-4D97-AF65-F5344CB8AC3E}">
        <p14:creationId xmlns:p14="http://schemas.microsoft.com/office/powerpoint/2010/main" val="2449532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47</a:t>
            </a:fld>
            <a:endParaRPr lang="en-US" dirty="0"/>
          </a:p>
        </p:txBody>
      </p:sp>
    </p:spTree>
    <p:extLst>
      <p:ext uri="{BB962C8B-B14F-4D97-AF65-F5344CB8AC3E}">
        <p14:creationId xmlns:p14="http://schemas.microsoft.com/office/powerpoint/2010/main" val="38165487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48</a:t>
            </a:fld>
            <a:endParaRPr lang="en-US" dirty="0"/>
          </a:p>
        </p:txBody>
      </p:sp>
    </p:spTree>
    <p:extLst>
      <p:ext uri="{BB962C8B-B14F-4D97-AF65-F5344CB8AC3E}">
        <p14:creationId xmlns:p14="http://schemas.microsoft.com/office/powerpoint/2010/main" val="21895149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49</a:t>
            </a:fld>
            <a:endParaRPr lang="en-US" dirty="0"/>
          </a:p>
        </p:txBody>
      </p:sp>
    </p:spTree>
    <p:extLst>
      <p:ext uri="{BB962C8B-B14F-4D97-AF65-F5344CB8AC3E}">
        <p14:creationId xmlns:p14="http://schemas.microsoft.com/office/powerpoint/2010/main" val="2193143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5</a:t>
            </a:fld>
            <a:endParaRPr lang="en-US" dirty="0"/>
          </a:p>
        </p:txBody>
      </p:sp>
    </p:spTree>
    <p:extLst>
      <p:ext uri="{BB962C8B-B14F-4D97-AF65-F5344CB8AC3E}">
        <p14:creationId xmlns:p14="http://schemas.microsoft.com/office/powerpoint/2010/main" val="39072997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50</a:t>
            </a:fld>
            <a:endParaRPr lang="en-US" dirty="0"/>
          </a:p>
        </p:txBody>
      </p:sp>
    </p:spTree>
    <p:extLst>
      <p:ext uri="{BB962C8B-B14F-4D97-AF65-F5344CB8AC3E}">
        <p14:creationId xmlns:p14="http://schemas.microsoft.com/office/powerpoint/2010/main" val="3492030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6</a:t>
            </a:fld>
            <a:endParaRPr lang="en-US" dirty="0"/>
          </a:p>
        </p:txBody>
      </p:sp>
    </p:spTree>
    <p:extLst>
      <p:ext uri="{BB962C8B-B14F-4D97-AF65-F5344CB8AC3E}">
        <p14:creationId xmlns:p14="http://schemas.microsoft.com/office/powerpoint/2010/main" val="213291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7</a:t>
            </a:fld>
            <a:endParaRPr lang="en-US" dirty="0"/>
          </a:p>
        </p:txBody>
      </p:sp>
    </p:spTree>
    <p:extLst>
      <p:ext uri="{BB962C8B-B14F-4D97-AF65-F5344CB8AC3E}">
        <p14:creationId xmlns:p14="http://schemas.microsoft.com/office/powerpoint/2010/main" val="571607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8</a:t>
            </a:fld>
            <a:endParaRPr lang="en-US" dirty="0"/>
          </a:p>
        </p:txBody>
      </p:sp>
    </p:spTree>
    <p:extLst>
      <p:ext uri="{BB962C8B-B14F-4D97-AF65-F5344CB8AC3E}">
        <p14:creationId xmlns:p14="http://schemas.microsoft.com/office/powerpoint/2010/main" val="1009384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9</a:t>
            </a:fld>
            <a:endParaRPr lang="en-US" dirty="0"/>
          </a:p>
        </p:txBody>
      </p:sp>
    </p:spTree>
    <p:extLst>
      <p:ext uri="{BB962C8B-B14F-4D97-AF65-F5344CB8AC3E}">
        <p14:creationId xmlns:p14="http://schemas.microsoft.com/office/powerpoint/2010/main" val="2734198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9" name="Rectangle 8"/>
          <p:cNvSpPr/>
          <p:nvPr userDrawn="1"/>
        </p:nvSpPr>
        <p:spPr>
          <a:xfrm>
            <a:off x="653654" y="5232400"/>
            <a:ext cx="8490204" cy="946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387523"/>
            <a:ext cx="3657600" cy="635817"/>
          </a:xfrm>
          <a:prstGeom prst="rect">
            <a:avLst/>
          </a:prstGeom>
        </p:spPr>
      </p:pic>
      <p:sp>
        <p:nvSpPr>
          <p:cNvPr id="20" name="Rectangle 2"/>
          <p:cNvSpPr>
            <a:spLocks noGrp="1" noChangeArrowheads="1"/>
          </p:cNvSpPr>
          <p:nvPr>
            <p:ph type="title"/>
          </p:nvPr>
        </p:nvSpPr>
        <p:spPr bwMode="auto">
          <a:xfrm>
            <a:off x="653654" y="484142"/>
            <a:ext cx="8490204"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a:latin typeface="+mj-lt"/>
              </a:defRPr>
            </a:lvl1pPr>
          </a:lstStyle>
          <a:p>
            <a:pPr lvl="0"/>
            <a:r>
              <a:rPr lang="en-US" smtClean="0"/>
              <a:t>Click to edit Master title style</a:t>
            </a:r>
            <a:endParaRPr lang="en-US" dirty="0" smtClean="0"/>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r="28639"/>
          <a:stretch/>
        </p:blipFill>
        <p:spPr>
          <a:xfrm>
            <a:off x="457200" y="1646202"/>
            <a:ext cx="8686800" cy="3657600"/>
          </a:xfrm>
          <a:prstGeom prst="rect">
            <a:avLst/>
          </a:prstGeom>
        </p:spPr>
      </p:pic>
      <p:sp>
        <p:nvSpPr>
          <p:cNvPr id="3" name="Rectangle 2"/>
          <p:cNvSpPr/>
          <p:nvPr userDrawn="1"/>
        </p:nvSpPr>
        <p:spPr>
          <a:xfrm>
            <a:off x="653655" y="1497340"/>
            <a:ext cx="8490347" cy="1488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400537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9144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smtClean="0"/>
              <a:t>Click to edit Master title style</a:t>
            </a:r>
            <a:endParaRPr lang="en-US" dirty="0" smtClean="0"/>
          </a:p>
        </p:txBody>
      </p:sp>
      <p:sp>
        <p:nvSpPr>
          <p:cNvPr id="6" name="Picture Placeholder 5"/>
          <p:cNvSpPr>
            <a:spLocks noGrp="1"/>
          </p:cNvSpPr>
          <p:nvPr>
            <p:ph type="pic" sz="quarter" idx="10"/>
          </p:nvPr>
        </p:nvSpPr>
        <p:spPr>
          <a:xfrm>
            <a:off x="342900" y="1143000"/>
            <a:ext cx="8572500" cy="5181600"/>
          </a:xfrm>
        </p:spPr>
        <p:txBody>
          <a:bodyPr/>
          <a:lstStyle>
            <a:lvl1pPr marL="0" indent="0">
              <a:buFont typeface="Arial" panose="020B0604020202020204" pitchFamily="34" charset="0"/>
              <a:buNone/>
              <a:defRPr baseline="0"/>
            </a:lvl1pPr>
          </a:lstStyle>
          <a:p>
            <a:r>
              <a:rPr lang="en-US" dirty="0" smtClean="0"/>
              <a:t>Click icon to add picture</a:t>
            </a:r>
            <a:endParaRPr lang="en-US" dirty="0"/>
          </a:p>
        </p:txBody>
      </p:sp>
    </p:spTree>
    <p:extLst>
      <p:ext uri="{BB962C8B-B14F-4D97-AF65-F5344CB8AC3E}">
        <p14:creationId xmlns:p14="http://schemas.microsoft.com/office/powerpoint/2010/main" val="6360582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9144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smtClean="0"/>
              <a:t>Click to edit Master title style</a:t>
            </a:r>
            <a:endParaRPr lang="en-US" dirty="0" smtClean="0"/>
          </a:p>
        </p:txBody>
      </p:sp>
      <p:sp>
        <p:nvSpPr>
          <p:cNvPr id="3" name="Picture Placeholder 5"/>
          <p:cNvSpPr>
            <a:spLocks noGrp="1"/>
          </p:cNvSpPr>
          <p:nvPr>
            <p:ph type="pic" sz="quarter" idx="10"/>
          </p:nvPr>
        </p:nvSpPr>
        <p:spPr>
          <a:xfrm>
            <a:off x="342900" y="1143000"/>
            <a:ext cx="8572500" cy="5181600"/>
          </a:xfrm>
        </p:spPr>
        <p:txBody>
          <a:bodyPr/>
          <a:lstStyle>
            <a:lvl1pPr marL="0" indent="0">
              <a:buFont typeface="Arial" panose="020B0604020202020204" pitchFamily="34" charset="0"/>
              <a:buNone/>
              <a:defRPr baseline="0"/>
            </a:lvl1pPr>
          </a:lstStyle>
          <a:p>
            <a:r>
              <a:rPr lang="en-US" dirty="0" smtClean="0"/>
              <a:t>Click icon to add picture</a:t>
            </a:r>
            <a:endParaRPr lang="en-US" dirty="0"/>
          </a:p>
        </p:txBody>
      </p:sp>
    </p:spTree>
    <p:extLst>
      <p:ext uri="{BB962C8B-B14F-4D97-AF65-F5344CB8AC3E}">
        <p14:creationId xmlns:p14="http://schemas.microsoft.com/office/powerpoint/2010/main" val="215967295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9144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tx1"/>
                </a:solidFill>
              </a:defRPr>
            </a:lvl1pPr>
          </a:lstStyle>
          <a:p>
            <a:pPr lvl="0"/>
            <a:r>
              <a:rPr lang="en-US" smtClean="0"/>
              <a:t>Click to edit Master title style</a:t>
            </a:r>
            <a:endParaRPr lang="en-US" dirty="0" smtClean="0"/>
          </a:p>
        </p:txBody>
      </p:sp>
      <p:sp>
        <p:nvSpPr>
          <p:cNvPr id="3" name="Picture Placeholder 5"/>
          <p:cNvSpPr>
            <a:spLocks noGrp="1"/>
          </p:cNvSpPr>
          <p:nvPr>
            <p:ph type="pic" sz="quarter" idx="10"/>
          </p:nvPr>
        </p:nvSpPr>
        <p:spPr>
          <a:xfrm>
            <a:off x="342900" y="1143000"/>
            <a:ext cx="8572500" cy="5181600"/>
          </a:xfrm>
        </p:spPr>
        <p:txBody>
          <a:bodyPr/>
          <a:lstStyle>
            <a:lvl1pPr marL="0" indent="0">
              <a:buFont typeface="Arial" panose="020B0604020202020204" pitchFamily="34" charset="0"/>
              <a:buNone/>
              <a:defRPr baseline="0"/>
            </a:lvl1pPr>
          </a:lstStyle>
          <a:p>
            <a:r>
              <a:rPr lang="en-US" dirty="0" smtClean="0"/>
              <a:t>Click icon to add picture</a:t>
            </a:r>
            <a:endParaRPr lang="en-US" dirty="0"/>
          </a:p>
        </p:txBody>
      </p:sp>
    </p:spTree>
    <p:extLst>
      <p:ext uri="{BB962C8B-B14F-4D97-AF65-F5344CB8AC3E}">
        <p14:creationId xmlns:p14="http://schemas.microsoft.com/office/powerpoint/2010/main" val="33941724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9144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smtClean="0"/>
              <a:t>Click to edit Master title style</a:t>
            </a:r>
            <a:endParaRPr lang="en-US" dirty="0" smtClean="0"/>
          </a:p>
        </p:txBody>
      </p:sp>
      <p:sp>
        <p:nvSpPr>
          <p:cNvPr id="3" name="Picture Placeholder 5"/>
          <p:cNvSpPr>
            <a:spLocks noGrp="1"/>
          </p:cNvSpPr>
          <p:nvPr>
            <p:ph type="pic" sz="quarter" idx="10"/>
          </p:nvPr>
        </p:nvSpPr>
        <p:spPr>
          <a:xfrm>
            <a:off x="342900" y="1143000"/>
            <a:ext cx="8572500" cy="5181600"/>
          </a:xfrm>
        </p:spPr>
        <p:txBody>
          <a:bodyPr/>
          <a:lstStyle>
            <a:lvl1pPr marL="0" indent="0">
              <a:buFont typeface="Arial" panose="020B0604020202020204" pitchFamily="34" charset="0"/>
              <a:buNone/>
              <a:defRPr baseline="0"/>
            </a:lvl1pPr>
          </a:lstStyle>
          <a:p>
            <a:r>
              <a:rPr lang="en-US" dirty="0" smtClean="0"/>
              <a:t>Click icon to add picture</a:t>
            </a:r>
            <a:endParaRPr lang="en-US" dirty="0"/>
          </a:p>
        </p:txBody>
      </p:sp>
    </p:spTree>
    <p:extLst>
      <p:ext uri="{BB962C8B-B14F-4D97-AF65-F5344CB8AC3E}">
        <p14:creationId xmlns:p14="http://schemas.microsoft.com/office/powerpoint/2010/main" val="255053402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47642"/>
            <a:ext cx="6858000" cy="2862322"/>
          </a:xfrm>
        </p:spPr>
        <p:txBody>
          <a:bodyPr wrap="square" anchor="b">
            <a:sp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
        <p:nvSpPr>
          <p:cNvPr id="4"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13058158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smtClean="0"/>
              <a:t>Click to edit Master title style</a:t>
            </a:r>
            <a:endParaRPr lang="en-US" dirty="0"/>
          </a:p>
        </p:txBody>
      </p:sp>
      <p:sp>
        <p:nvSpPr>
          <p:cNvPr id="5" name="Rectangle 3"/>
          <p:cNvSpPr>
            <a:spLocks noGrp="1" noChangeArrowheads="1"/>
          </p:cNvSpPr>
          <p:nvPr>
            <p:ph idx="1"/>
          </p:nvPr>
        </p:nvSpPr>
        <p:spPr bwMode="auto">
          <a:xfrm>
            <a:off x="628650" y="1143000"/>
            <a:ext cx="78867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vl4pPr marL="1828754" indent="-457189">
              <a:buFont typeface="Courier New" panose="02070309020205020404" pitchFamily="49" charset="0"/>
              <a:buChar char="o"/>
              <a:defRPr/>
            </a:lvl4pPr>
            <a:lvl5pPr marL="2401828" indent="-396865">
              <a:buFont typeface="Courier New" panose="02070309020205020404" pitchFamily="49" charset="0"/>
              <a:buChar cha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26726051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tIns="91440"/>
          <a:lstStyle>
            <a:lvl1pPr>
              <a:defRPr cap="all" baseline="0">
                <a:solidFill>
                  <a:schemeClr val="bg1"/>
                </a:solidFill>
              </a:defRPr>
            </a:lvl1pPr>
          </a:lstStyle>
          <a:p>
            <a:r>
              <a:rPr lang="en-US" smtClean="0"/>
              <a:t>Click to edit Master title style</a:t>
            </a:r>
            <a:endParaRPr lang="en-US" dirty="0"/>
          </a:p>
        </p:txBody>
      </p:sp>
      <p:sp>
        <p:nvSpPr>
          <p:cNvPr id="5" name="Rectangle 3"/>
          <p:cNvSpPr>
            <a:spLocks noGrp="1" noChangeArrowheads="1"/>
          </p:cNvSpPr>
          <p:nvPr>
            <p:ph idx="1"/>
          </p:nvPr>
        </p:nvSpPr>
        <p:spPr bwMode="auto">
          <a:xfrm>
            <a:off x="628650" y="1143000"/>
            <a:ext cx="78867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vl4pPr marL="1828754" indent="-457189">
              <a:buFont typeface="Courier New" panose="02070309020205020404" pitchFamily="49" charset="0"/>
              <a:buChar char="o"/>
              <a:defRPr/>
            </a:lvl4pPr>
            <a:lvl5pPr marL="2401828" indent="-396865">
              <a:buFont typeface="Courier New" panose="02070309020205020404" pitchFamily="49" charset="0"/>
              <a:buChar cha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5"/>
          <p:cNvSpPr>
            <a:spLocks noGrp="1" noChangeArrowheads="1"/>
          </p:cNvSpPr>
          <p:nvPr>
            <p:ph type="ftr" sz="quarter" idx="3"/>
          </p:nvPr>
        </p:nvSpPr>
        <p:spPr>
          <a:xfrm>
            <a:off x="1085851" y="6324600"/>
            <a:ext cx="54673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6409636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tx2"/>
          </a:solidFill>
        </p:spPr>
        <p:txBody>
          <a:bodyPr tIns="91440"/>
          <a:lstStyle>
            <a:lvl1pPr>
              <a:defRPr cap="all" baseline="0">
                <a:solidFill>
                  <a:schemeClr val="bg1"/>
                </a:solidFill>
              </a:defRPr>
            </a:lvl1pPr>
          </a:lstStyle>
          <a:p>
            <a:r>
              <a:rPr lang="en-US" smtClean="0"/>
              <a:t>Click to edit Master title style</a:t>
            </a:r>
            <a:endParaRPr lang="en-US" dirty="0"/>
          </a:p>
        </p:txBody>
      </p:sp>
      <p:sp>
        <p:nvSpPr>
          <p:cNvPr id="5" name="Rectangle 3"/>
          <p:cNvSpPr>
            <a:spLocks noGrp="1" noChangeArrowheads="1"/>
          </p:cNvSpPr>
          <p:nvPr>
            <p:ph idx="1"/>
          </p:nvPr>
        </p:nvSpPr>
        <p:spPr bwMode="auto">
          <a:xfrm>
            <a:off x="628650" y="1143000"/>
            <a:ext cx="78867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vl4pPr marL="1828754" indent="-457189">
              <a:buFont typeface="Courier New" panose="02070309020205020404" pitchFamily="49" charset="0"/>
              <a:buChar char="o"/>
              <a:defRPr/>
            </a:lvl4pPr>
            <a:lvl5pPr marL="2401828" indent="-396865">
              <a:buFont typeface="Courier New" panose="02070309020205020404" pitchFamily="49" charset="0"/>
              <a:buChar cha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42270233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accent1"/>
          </a:solidFill>
        </p:spPr>
        <p:txBody>
          <a:bodyPr tIns="91440"/>
          <a:lstStyle>
            <a:lvl1pPr>
              <a:defRPr cap="all" baseline="0">
                <a:solidFill>
                  <a:schemeClr val="bg1"/>
                </a:solidFill>
              </a:defRPr>
            </a:lvl1pPr>
          </a:lstStyle>
          <a:p>
            <a:r>
              <a:rPr lang="en-US" smtClean="0"/>
              <a:t>Click to edit Master title style</a:t>
            </a:r>
            <a:endParaRPr lang="en-US" dirty="0"/>
          </a:p>
        </p:txBody>
      </p:sp>
      <p:sp>
        <p:nvSpPr>
          <p:cNvPr id="5" name="Rectangle 3"/>
          <p:cNvSpPr>
            <a:spLocks noGrp="1" noChangeArrowheads="1"/>
          </p:cNvSpPr>
          <p:nvPr>
            <p:ph idx="1"/>
          </p:nvPr>
        </p:nvSpPr>
        <p:spPr bwMode="auto">
          <a:xfrm>
            <a:off x="628650" y="1143000"/>
            <a:ext cx="78867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vl4pPr marL="1828754" indent="-457189">
              <a:buFont typeface="Courier New" panose="02070309020205020404" pitchFamily="49" charset="0"/>
              <a:buChar char="o"/>
              <a:defRPr/>
            </a:lvl4pPr>
            <a:lvl5pPr marL="2401828" indent="-396865">
              <a:buFont typeface="Courier New" panose="02070309020205020404" pitchFamily="49" charset="0"/>
              <a:buChar cha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32439232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3886200"/>
          </a:xfrm>
        </p:spPr>
        <p:txBody>
          <a:bodyPr/>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vl4pPr marL="1828754" indent="-457189">
              <a:buFont typeface="Courier New" panose="02070309020205020404" pitchFamily="49" charset="0"/>
              <a:buChar char="o"/>
              <a:defRPr/>
            </a:lvl4pPr>
            <a:lvl5pPr marL="2401828" indent="-396865">
              <a:buFont typeface="Courier New" panose="02070309020205020404" pitchFamily="49" charset="0"/>
              <a:buChar cha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11" name="Text Placeholder 10"/>
          <p:cNvSpPr>
            <a:spLocks noGrp="1"/>
          </p:cNvSpPr>
          <p:nvPr>
            <p:ph type="body" sz="quarter" idx="11" hasCustomPrompt="1"/>
          </p:nvPr>
        </p:nvSpPr>
        <p:spPr>
          <a:xfrm>
            <a:off x="457200" y="1447800"/>
            <a:ext cx="8229600" cy="609600"/>
          </a:xfrm>
        </p:spPr>
        <p:txBody>
          <a:bodyPr/>
          <a:lstStyle>
            <a:lvl1pPr algn="ctr">
              <a:buNone/>
              <a:defRPr sz="2400" b="1" i="1" u="sng" baseline="0">
                <a:latin typeface="+mn-lt"/>
              </a:defRPr>
            </a:lvl1pPr>
          </a:lstStyle>
          <a:p>
            <a:pPr lvl="0"/>
            <a:r>
              <a:rPr lang="en-US" sz="2400" b="1" i="1" u="sng" dirty="0" smtClean="0">
                <a:latin typeface="+mj-lt"/>
              </a:rPr>
              <a:t>Subtitle</a:t>
            </a:r>
            <a:endParaRPr lang="en-US" dirty="0"/>
          </a:p>
        </p:txBody>
      </p:sp>
      <p:sp>
        <p:nvSpPr>
          <p:cNvPr id="5" name="Rectangle 5"/>
          <p:cNvSpPr>
            <a:spLocks noGrp="1" noChangeArrowheads="1"/>
          </p:cNvSpPr>
          <p:nvPr>
            <p:ph type="ftr" sz="quarter" idx="3"/>
          </p:nvPr>
        </p:nvSpPr>
        <p:spPr>
          <a:xfrm>
            <a:off x="1085851" y="6324600"/>
            <a:ext cx="54673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5072395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smtClean="0"/>
              <a:t>Click to edit Master title style</a:t>
            </a:r>
            <a:endParaRPr lang="en-US" dirty="0"/>
          </a:p>
        </p:txBody>
      </p:sp>
      <p:sp>
        <p:nvSpPr>
          <p:cNvPr id="5"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309998858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smtClean="0"/>
              <a:t>Click to edit Master title style</a:t>
            </a:r>
            <a:endParaRPr lang="en-US"/>
          </a:p>
        </p:txBody>
      </p:sp>
      <p:sp>
        <p:nvSpPr>
          <p:cNvPr id="6" name="Content Placeholder 5"/>
          <p:cNvSpPr>
            <a:spLocks noGrp="1"/>
          </p:cNvSpPr>
          <p:nvPr userDrawn="1">
            <p:ph idx="1" hasCustomPrompt="1"/>
          </p:nvPr>
        </p:nvSpPr>
        <p:spPr>
          <a:xfrm>
            <a:off x="685800" y="1524000"/>
            <a:ext cx="7772400" cy="4495800"/>
          </a:xfrm>
        </p:spPr>
        <p:txBody>
          <a:bodyPr numCol="2"/>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stStyle>
          <a:p>
            <a:pPr>
              <a:buNone/>
            </a:pPr>
            <a:r>
              <a:rPr lang="en-US" dirty="0" smtClean="0"/>
              <a:t>Column One</a:t>
            </a:r>
          </a:p>
          <a:p>
            <a:r>
              <a:rPr lang="en-US" dirty="0" smtClean="0"/>
              <a:t>1</a:t>
            </a:r>
          </a:p>
          <a:p>
            <a:pPr lvl="1"/>
            <a:r>
              <a:rPr lang="en-US" dirty="0" smtClean="0"/>
              <a:t>a</a:t>
            </a:r>
          </a:p>
          <a:p>
            <a:pPr lvl="1"/>
            <a:r>
              <a:rPr lang="en-US" dirty="0" smtClean="0"/>
              <a:t>b</a:t>
            </a:r>
          </a:p>
          <a:p>
            <a:pPr lvl="2"/>
            <a:r>
              <a:rPr lang="en-US" dirty="0" err="1" smtClean="0"/>
              <a:t>i</a:t>
            </a:r>
            <a:endParaRPr lang="en-US" dirty="0" smtClean="0"/>
          </a:p>
          <a:p>
            <a:pPr lvl="2"/>
            <a:r>
              <a:rPr lang="en-US" dirty="0" smtClean="0"/>
              <a:t>Ii</a:t>
            </a:r>
          </a:p>
          <a:p>
            <a:pPr>
              <a:buNone/>
            </a:pPr>
            <a:r>
              <a:rPr lang="en-US" dirty="0" smtClean="0"/>
              <a:t>Column Two</a:t>
            </a:r>
          </a:p>
          <a:p>
            <a:r>
              <a:rPr lang="en-US" dirty="0" smtClean="0"/>
              <a:t>2</a:t>
            </a:r>
            <a:endParaRPr lang="en-US" dirty="0"/>
          </a:p>
        </p:txBody>
      </p:sp>
    </p:spTree>
    <p:extLst>
      <p:ext uri="{BB962C8B-B14F-4D97-AF65-F5344CB8AC3E}">
        <p14:creationId xmlns:p14="http://schemas.microsoft.com/office/powerpoint/2010/main" val="235772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Content Placeholder 5"/>
          <p:cNvSpPr>
            <a:spLocks noGrp="1"/>
          </p:cNvSpPr>
          <p:nvPr userDrawn="1">
            <p:ph idx="1" hasCustomPrompt="1"/>
          </p:nvPr>
        </p:nvSpPr>
        <p:spPr>
          <a:xfrm>
            <a:off x="457200" y="2209800"/>
            <a:ext cx="8153400" cy="3810000"/>
          </a:xfrm>
        </p:spPr>
        <p:txBody>
          <a:bodyPr numCol="2"/>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stStyle>
          <a:p>
            <a:pPr>
              <a:buNone/>
            </a:pPr>
            <a:r>
              <a:rPr lang="en-US" dirty="0" smtClean="0"/>
              <a:t>Column One</a:t>
            </a:r>
          </a:p>
          <a:p>
            <a:r>
              <a:rPr lang="en-US" dirty="0" smtClean="0"/>
              <a:t>1</a:t>
            </a:r>
          </a:p>
          <a:p>
            <a:pPr lvl="1"/>
            <a:r>
              <a:rPr lang="en-US" dirty="0" smtClean="0"/>
              <a:t>a</a:t>
            </a:r>
          </a:p>
          <a:p>
            <a:pPr lvl="1"/>
            <a:r>
              <a:rPr lang="en-US" dirty="0" smtClean="0"/>
              <a:t>b</a:t>
            </a:r>
          </a:p>
          <a:p>
            <a:pPr lvl="2"/>
            <a:r>
              <a:rPr lang="en-US" dirty="0" err="1" smtClean="0"/>
              <a:t>i</a:t>
            </a:r>
            <a:endParaRPr lang="en-US" dirty="0" smtClean="0"/>
          </a:p>
          <a:p>
            <a:pPr lvl="2"/>
            <a:r>
              <a:rPr lang="en-US" dirty="0" smtClean="0"/>
              <a:t>Ii</a:t>
            </a:r>
          </a:p>
          <a:p>
            <a:pPr lvl="2">
              <a:buNone/>
            </a:pPr>
            <a:endParaRPr lang="en-US" dirty="0" smtClean="0"/>
          </a:p>
          <a:p>
            <a:pPr>
              <a:buNone/>
            </a:pPr>
            <a:r>
              <a:rPr lang="en-US" dirty="0" smtClean="0"/>
              <a:t>Column Two</a:t>
            </a:r>
          </a:p>
          <a:p>
            <a:r>
              <a:rPr lang="en-US" dirty="0" smtClean="0"/>
              <a:t>2</a:t>
            </a:r>
            <a:endParaRPr lang="en-US" dirty="0"/>
          </a:p>
        </p:txBody>
      </p:sp>
      <p:sp>
        <p:nvSpPr>
          <p:cNvPr id="7" name="Text Placeholder 10"/>
          <p:cNvSpPr>
            <a:spLocks noGrp="1"/>
          </p:cNvSpPr>
          <p:nvPr>
            <p:ph type="body" sz="quarter" idx="11" hasCustomPrompt="1"/>
          </p:nvPr>
        </p:nvSpPr>
        <p:spPr>
          <a:xfrm>
            <a:off x="457200" y="1447800"/>
            <a:ext cx="8305800" cy="609600"/>
          </a:xfrm>
        </p:spPr>
        <p:txBody>
          <a:bodyPr/>
          <a:lstStyle>
            <a:lvl1pPr algn="ctr">
              <a:buNone/>
              <a:defRPr sz="2400" b="1" i="1" u="sng">
                <a:latin typeface="+mj-lt"/>
              </a:defRPr>
            </a:lvl1pPr>
          </a:lstStyle>
          <a:p>
            <a:pPr lvl="0"/>
            <a:r>
              <a:rPr lang="en-US" sz="2400" b="1" i="1" u="sng" dirty="0" smtClean="0">
                <a:latin typeface="+mj-lt"/>
              </a:rPr>
              <a:t>Subtitle</a:t>
            </a:r>
            <a:endParaRPr lang="en-US" dirty="0"/>
          </a:p>
        </p:txBody>
      </p:sp>
    </p:spTree>
    <p:extLst>
      <p:ext uri="{BB962C8B-B14F-4D97-AF65-F5344CB8AC3E}">
        <p14:creationId xmlns:p14="http://schemas.microsoft.com/office/powerpoint/2010/main" val="7929762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9144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smtClean="0"/>
              <a:t>Click to edit Master title style</a:t>
            </a:r>
            <a:endParaRPr lang="en-US" dirty="0" smtClean="0"/>
          </a:p>
        </p:txBody>
      </p:sp>
      <p:sp>
        <p:nvSpPr>
          <p:cNvPr id="1028" name="Rectangle 3"/>
          <p:cNvSpPr>
            <a:spLocks noGrp="1" noChangeArrowheads="1"/>
          </p:cNvSpPr>
          <p:nvPr>
            <p:ph type="body" idx="1"/>
          </p:nvPr>
        </p:nvSpPr>
        <p:spPr bwMode="auto">
          <a:xfrm>
            <a:off x="662940" y="1143000"/>
            <a:ext cx="781812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35" name="Rectangle 11"/>
          <p:cNvSpPr>
            <a:spLocks noChangeArrowheads="1"/>
          </p:cNvSpPr>
          <p:nvPr/>
        </p:nvSpPr>
        <p:spPr bwMode="auto">
          <a:xfrm>
            <a:off x="731520" y="6324600"/>
            <a:ext cx="354330" cy="365760"/>
          </a:xfrm>
          <a:prstGeom prst="rect">
            <a:avLst/>
          </a:prstGeom>
          <a:noFill/>
          <a:ln w="9525">
            <a:noFill/>
            <a:miter lim="800000"/>
            <a:headEnd/>
            <a:tailEnd/>
          </a:ln>
          <a:effectLst/>
        </p:spPr>
        <p:txBody>
          <a:bodyPr wrap="none" lIns="0" tIns="0" rIns="0" bIns="0" anchor="ctr" anchorCtr="0">
            <a:normAutofit/>
          </a:bodyPr>
          <a:lstStyle/>
          <a:p>
            <a:pPr algn="r">
              <a:defRPr/>
            </a:pPr>
            <a:fld id="{C08E5819-54B1-418D-9241-92F644D79DBB}" type="slidenum">
              <a:rPr lang="en-US" sz="1400" b="0" smtClean="0">
                <a:solidFill>
                  <a:schemeClr val="tx1">
                    <a:lumMod val="50000"/>
                    <a:lumOff val="50000"/>
                  </a:schemeClr>
                </a:solidFill>
                <a:latin typeface="+mn-lt"/>
              </a:rPr>
              <a:pPr algn="r">
                <a:defRPr/>
              </a:pPr>
              <a:t>‹#›</a:t>
            </a:fld>
            <a:r>
              <a:rPr lang="en-US" sz="1400" b="0" dirty="0" smtClean="0">
                <a:solidFill>
                  <a:schemeClr val="tx1">
                    <a:lumMod val="50000"/>
                    <a:lumOff val="50000"/>
                  </a:schemeClr>
                </a:solidFill>
                <a:latin typeface="+mn-lt"/>
              </a:rPr>
              <a:t> |</a:t>
            </a:r>
            <a:endParaRPr lang="en-US" sz="1400" b="0" dirty="0">
              <a:solidFill>
                <a:schemeClr val="tx1">
                  <a:lumMod val="50000"/>
                  <a:lumOff val="50000"/>
                </a:schemeClr>
              </a:solidFill>
              <a:latin typeface="+mn-lt"/>
            </a:endParaRPr>
          </a:p>
        </p:txBody>
      </p:sp>
      <p:sp>
        <p:nvSpPr>
          <p:cNvPr id="7"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smtClean="0"/>
              <a:t>Quantitative Safety Alternatives Analysis</a:t>
            </a:r>
            <a:endParaRPr lang="en-US" dirty="0"/>
          </a:p>
        </p:txBody>
      </p:sp>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29400" y="6348525"/>
            <a:ext cx="1828800" cy="317910"/>
          </a:xfrm>
          <a:prstGeom prst="rect">
            <a:avLst/>
          </a:prstGeom>
        </p:spPr>
      </p:pic>
      <p:cxnSp>
        <p:nvCxnSpPr>
          <p:cNvPr id="18" name="Straight Connector 17"/>
          <p:cNvCxnSpPr/>
          <p:nvPr userDrawn="1"/>
        </p:nvCxnSpPr>
        <p:spPr>
          <a:xfrm>
            <a:off x="662940" y="6244862"/>
            <a:ext cx="7818120" cy="0"/>
          </a:xfrm>
          <a:prstGeom prst="line">
            <a:avLst/>
          </a:prstGeom>
          <a:ln w="127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8547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32" r:id="rId3"/>
    <p:sldLayoutId id="2147483728" r:id="rId4"/>
    <p:sldLayoutId id="2147483729" r:id="rId5"/>
    <p:sldLayoutId id="2147483716" r:id="rId6"/>
    <p:sldLayoutId id="2147483717" r:id="rId7"/>
    <p:sldLayoutId id="2147483718" r:id="rId8"/>
    <p:sldLayoutId id="2147483719" r:id="rId9"/>
    <p:sldLayoutId id="2147483721" r:id="rId10"/>
    <p:sldLayoutId id="2147483731" r:id="rId11"/>
    <p:sldLayoutId id="2147483730" r:id="rId12"/>
    <p:sldLayoutId id="2147483733" r:id="rId13"/>
    <p:sldLayoutId id="2147483727" r:id="rId14"/>
  </p:sldLayoutIdLst>
  <p:timing>
    <p:tnLst>
      <p:par>
        <p:cTn id="1" dur="indefinite" restart="never" nodeType="tmRoot"/>
      </p:par>
    </p:tnLst>
  </p:timing>
  <p:hf sldNum="0" hdr="0" dt="0"/>
  <p:txStyles>
    <p:titleStyle>
      <a:lvl1pPr algn="l" rtl="0" eaLnBrk="1" fontAlgn="base" hangingPunct="1">
        <a:spcBef>
          <a:spcPct val="0"/>
        </a:spcBef>
        <a:spcAft>
          <a:spcPct val="0"/>
        </a:spcAft>
        <a:defRPr sz="3400" b="0"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189" algn="ctr" rtl="0" eaLnBrk="1" fontAlgn="base" hangingPunct="1">
        <a:spcBef>
          <a:spcPct val="0"/>
        </a:spcBef>
        <a:spcAft>
          <a:spcPct val="0"/>
        </a:spcAft>
        <a:defRPr sz="4000" b="1">
          <a:solidFill>
            <a:schemeClr val="bg1"/>
          </a:solidFill>
          <a:latin typeface="Georgia" pitchFamily="18" charset="0"/>
        </a:defRPr>
      </a:lvl6pPr>
      <a:lvl7pPr marL="914377" algn="ctr" rtl="0" eaLnBrk="1" fontAlgn="base" hangingPunct="1">
        <a:spcBef>
          <a:spcPct val="0"/>
        </a:spcBef>
        <a:spcAft>
          <a:spcPct val="0"/>
        </a:spcAft>
        <a:defRPr sz="4000" b="1">
          <a:solidFill>
            <a:schemeClr val="bg1"/>
          </a:solidFill>
          <a:latin typeface="Georgia" pitchFamily="18" charset="0"/>
        </a:defRPr>
      </a:lvl7pPr>
      <a:lvl8pPr marL="1371566" algn="ctr" rtl="0" eaLnBrk="1" fontAlgn="base" hangingPunct="1">
        <a:spcBef>
          <a:spcPct val="0"/>
        </a:spcBef>
        <a:spcAft>
          <a:spcPct val="0"/>
        </a:spcAft>
        <a:defRPr sz="4000" b="1">
          <a:solidFill>
            <a:schemeClr val="bg1"/>
          </a:solidFill>
          <a:latin typeface="Georgia" pitchFamily="18" charset="0"/>
        </a:defRPr>
      </a:lvl8pPr>
      <a:lvl9pPr marL="1828754" algn="ctr" rtl="0" eaLnBrk="1" fontAlgn="base" hangingPunct="1">
        <a:spcBef>
          <a:spcPct val="0"/>
        </a:spcBef>
        <a:spcAft>
          <a:spcPct val="0"/>
        </a:spcAft>
        <a:defRPr sz="4000" b="1">
          <a:solidFill>
            <a:schemeClr val="bg1"/>
          </a:solidFill>
          <a:latin typeface="Georgia" pitchFamily="18" charset="0"/>
        </a:defRPr>
      </a:lvl9pPr>
    </p:titleStyle>
    <p:bodyStyle>
      <a:lvl1pPr marL="457189" indent="-457189" algn="l" rtl="0" eaLnBrk="1" fontAlgn="base" hangingPunct="1">
        <a:spcBef>
          <a:spcPct val="20000"/>
        </a:spcBef>
        <a:spcAft>
          <a:spcPct val="0"/>
        </a:spcAft>
        <a:buFont typeface="Courier New" panose="02070309020205020404" pitchFamily="49" charset="0"/>
        <a:buChar char="o"/>
        <a:defRPr sz="4000" b="0">
          <a:solidFill>
            <a:schemeClr val="tx1"/>
          </a:solidFill>
          <a:latin typeface="+mn-lt"/>
          <a:ea typeface="+mn-ea"/>
          <a:cs typeface="+mn-cs"/>
        </a:defRPr>
      </a:lvl1pPr>
      <a:lvl2pPr marL="914377" indent="-457189"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2pPr>
      <a:lvl3pPr marL="1371566" indent="-457189"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3pPr>
      <a:lvl4pPr marL="1828754" indent="-457189" algn="l" rtl="0" eaLnBrk="1" fontAlgn="base" hangingPunct="1">
        <a:spcBef>
          <a:spcPct val="20000"/>
        </a:spcBef>
        <a:spcAft>
          <a:spcPct val="0"/>
        </a:spcAft>
        <a:buFont typeface="Courier New" panose="02070309020205020404" pitchFamily="49" charset="0"/>
        <a:buChar char="o"/>
        <a:defRPr sz="2400">
          <a:solidFill>
            <a:schemeClr val="tx1"/>
          </a:solidFill>
          <a:latin typeface="+mn-lt"/>
        </a:defRPr>
      </a:lvl4pPr>
      <a:lvl5pPr marL="2401828" indent="-396865" algn="l" rtl="0" eaLnBrk="1" fontAlgn="base" hangingPunct="1">
        <a:spcBef>
          <a:spcPct val="20000"/>
        </a:spcBef>
        <a:spcAft>
          <a:spcPct val="0"/>
        </a:spcAft>
        <a:buFont typeface="Courier New" panose="02070309020205020404" pitchFamily="49" charset="0"/>
        <a:buChar char="o"/>
        <a:tabLst>
          <a:tab pos="2401828" algn="l"/>
        </a:tabLst>
        <a:defRPr sz="2400">
          <a:solidFill>
            <a:schemeClr val="tx1"/>
          </a:solidFill>
          <a:latin typeface="+mn-lt"/>
        </a:defRPr>
      </a:lvl5pPr>
      <a:lvl6pPr marL="2514537" indent="-228594" algn="l" rtl="0" eaLnBrk="1" fontAlgn="base" hangingPunct="1">
        <a:spcBef>
          <a:spcPct val="20000"/>
        </a:spcBef>
        <a:spcAft>
          <a:spcPct val="0"/>
        </a:spcAft>
        <a:buChar char="»"/>
        <a:defRPr sz="2000">
          <a:solidFill>
            <a:schemeClr val="bg1"/>
          </a:solidFill>
          <a:latin typeface="+mn-lt"/>
        </a:defRPr>
      </a:lvl6pPr>
      <a:lvl7pPr marL="2971726" indent="-228594" algn="l" rtl="0" eaLnBrk="1" fontAlgn="base" hangingPunct="1">
        <a:spcBef>
          <a:spcPct val="20000"/>
        </a:spcBef>
        <a:spcAft>
          <a:spcPct val="0"/>
        </a:spcAft>
        <a:buChar char="»"/>
        <a:defRPr sz="2000">
          <a:solidFill>
            <a:schemeClr val="bg1"/>
          </a:solidFill>
          <a:latin typeface="+mn-lt"/>
        </a:defRPr>
      </a:lvl7pPr>
      <a:lvl8pPr marL="3428914" indent="-228594" algn="l" rtl="0" eaLnBrk="1" fontAlgn="base" hangingPunct="1">
        <a:spcBef>
          <a:spcPct val="20000"/>
        </a:spcBef>
        <a:spcAft>
          <a:spcPct val="0"/>
        </a:spcAft>
        <a:buChar char="»"/>
        <a:defRPr sz="2000">
          <a:solidFill>
            <a:schemeClr val="bg1"/>
          </a:solidFill>
          <a:latin typeface="+mn-lt"/>
        </a:defRPr>
      </a:lvl8pPr>
      <a:lvl9pPr marL="3886103" indent="-228594"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0.emf"/></Relationships>
</file>

<file path=ppt/slides/_rels/slide4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2.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KYTC Partnering Conference </a:t>
            </a:r>
            <a:r>
              <a:rPr lang="en-US" sz="3200" b="1" dirty="0" smtClean="0"/>
              <a:t>• </a:t>
            </a:r>
            <a:r>
              <a:rPr lang="en-US" sz="2800" b="1" cap="none" dirty="0" smtClean="0"/>
              <a:t>Louisville</a:t>
            </a:r>
            <a:r>
              <a:rPr lang="en-US" sz="2800" b="1" dirty="0" smtClean="0"/>
              <a:t>, </a:t>
            </a:r>
            <a:r>
              <a:rPr lang="en-US" sz="2800" b="1" cap="none" dirty="0" smtClean="0"/>
              <a:t>August </a:t>
            </a:r>
            <a:r>
              <a:rPr lang="en-US" sz="2800" b="1" dirty="0" smtClean="0"/>
              <a:t>16, 2017</a:t>
            </a:r>
            <a:endParaRPr lang="en-US" dirty="0"/>
          </a:p>
        </p:txBody>
      </p:sp>
    </p:spTree>
    <p:extLst>
      <p:ext uri="{BB962C8B-B14F-4D97-AF65-F5344CB8AC3E}">
        <p14:creationId xmlns:p14="http://schemas.microsoft.com/office/powerpoint/2010/main" val="33235854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09800"/>
            <a:ext cx="8534400" cy="1736646"/>
          </a:xfrm>
          <a:prstGeom prst="roundRect">
            <a:avLst/>
          </a:prstGeom>
          <a:solidFill>
            <a:srgbClr val="F68D2E"/>
          </a:solidFill>
          <a:ln w="28575">
            <a:solidFill>
              <a:srgbClr val="F68D2E"/>
            </a:solidFill>
          </a:ln>
        </p:spPr>
        <p:txBody>
          <a:bodyPr/>
          <a:lstStyle/>
          <a:p>
            <a:r>
              <a:rPr lang="en-US" sz="4800" dirty="0">
                <a:solidFill>
                  <a:srgbClr val="FFFFFF"/>
                </a:solidFill>
              </a:rPr>
              <a:t>Highway safety manual</a:t>
            </a:r>
            <a:br>
              <a:rPr lang="en-US" sz="4800" dirty="0">
                <a:solidFill>
                  <a:srgbClr val="FFFFFF"/>
                </a:solidFill>
              </a:rPr>
            </a:br>
            <a:r>
              <a:rPr lang="en-US" sz="4800" dirty="0">
                <a:solidFill>
                  <a:srgbClr val="FFFFFF"/>
                </a:solidFill>
              </a:rPr>
              <a:t>(In 10 minutes or less)</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40188394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F68D2E"/>
          </a:solidFill>
          <a:effectLst>
            <a:outerShdw blurRad="50800" dist="38100" dir="5400000" algn="t" rotWithShape="0">
              <a:prstClr val="black">
                <a:alpha val="40000"/>
              </a:prstClr>
            </a:outerShdw>
          </a:effectLst>
        </p:spPr>
        <p:txBody>
          <a:bodyPr/>
          <a:lstStyle/>
          <a:p>
            <a:r>
              <a:rPr lang="en-US" dirty="0" smtClean="0"/>
              <a:t>Safety Performance function</a:t>
            </a:r>
            <a:endParaRPr lang="en-US"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
        <p:nvSpPr>
          <p:cNvPr id="6" name="Content Placeholder 9"/>
          <p:cNvSpPr>
            <a:spLocks noGrp="1"/>
          </p:cNvSpPr>
          <p:nvPr>
            <p:ph idx="1"/>
          </p:nvPr>
        </p:nvSpPr>
        <p:spPr>
          <a:xfrm>
            <a:off x="457200" y="1600200"/>
            <a:ext cx="8229600" cy="4525963"/>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7" name="Group 31"/>
          <p:cNvGrpSpPr>
            <a:grpSpLocks/>
          </p:cNvGrpSpPr>
          <p:nvPr/>
        </p:nvGrpSpPr>
        <p:grpSpPr bwMode="auto">
          <a:xfrm>
            <a:off x="20344" y="990600"/>
            <a:ext cx="9098604" cy="5105400"/>
            <a:chOff x="1281875" y="3117202"/>
            <a:chExt cx="6019800" cy="3124200"/>
          </a:xfrm>
        </p:grpSpPr>
        <p:sp>
          <p:nvSpPr>
            <p:cNvPr id="8" name="Text Box 6"/>
            <p:cNvSpPr txBox="1">
              <a:spLocks noChangeArrowheads="1"/>
            </p:cNvSpPr>
            <p:nvPr/>
          </p:nvSpPr>
          <p:spPr bwMode="auto">
            <a:xfrm>
              <a:off x="4175125" y="4235450"/>
              <a:ext cx="184150" cy="457200"/>
            </a:xfrm>
            <a:prstGeom prst="rect">
              <a:avLst/>
            </a:prstGeom>
            <a:noFill/>
            <a:ln w="9525">
              <a:noFill/>
              <a:miter lim="800000"/>
              <a:headEnd/>
              <a:tailEnd/>
            </a:ln>
          </p:spPr>
          <p:txBody>
            <a:bodyPr wrap="none">
              <a:spAutoFit/>
            </a:bodyPr>
            <a:lstStyle/>
            <a:p>
              <a:endParaRPr lang="en-US" dirty="0"/>
            </a:p>
          </p:txBody>
        </p:sp>
        <p:grpSp>
          <p:nvGrpSpPr>
            <p:cNvPr id="10" name="Group 7"/>
            <p:cNvGrpSpPr>
              <a:grpSpLocks/>
            </p:cNvGrpSpPr>
            <p:nvPr/>
          </p:nvGrpSpPr>
          <p:grpSpPr bwMode="auto">
            <a:xfrm>
              <a:off x="1281875" y="3117202"/>
              <a:ext cx="6019800" cy="3124200"/>
              <a:chOff x="517" y="965"/>
              <a:chExt cx="4896" cy="2842"/>
            </a:xfrm>
          </p:grpSpPr>
          <p:graphicFrame>
            <p:nvGraphicFramePr>
              <p:cNvPr id="11" name="Object 8"/>
              <p:cNvGraphicFramePr>
                <a:graphicFrameLocks noChangeAspect="1"/>
              </p:cNvGraphicFramePr>
              <p:nvPr/>
            </p:nvGraphicFramePr>
            <p:xfrm>
              <a:off x="517" y="965"/>
              <a:ext cx="4896" cy="2842"/>
            </p:xfrm>
            <a:graphic>
              <a:graphicData uri="http://schemas.openxmlformats.org/presentationml/2006/ole">
                <mc:AlternateContent xmlns:mc="http://schemas.openxmlformats.org/markup-compatibility/2006">
                  <mc:Choice xmlns:v="urn:schemas-microsoft-com:vml" Requires="v">
                    <p:oleObj spid="_x0000_s1073" name="Worksheet" r:id="rId5" imgW="7315834" imgH="3840813" progId="Excel.Sheet.8">
                      <p:embed/>
                    </p:oleObj>
                  </mc:Choice>
                  <mc:Fallback>
                    <p:oleObj name="Worksheet" r:id="rId5" imgW="7315834" imgH="3840813"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 y="965"/>
                            <a:ext cx="4896" cy="28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9"/>
              <p:cNvSpPr>
                <a:spLocks noChangeArrowheads="1"/>
              </p:cNvSpPr>
              <p:nvPr/>
            </p:nvSpPr>
            <p:spPr bwMode="auto">
              <a:xfrm>
                <a:off x="709" y="1140"/>
                <a:ext cx="4352" cy="2311"/>
              </a:xfrm>
              <a:prstGeom prst="rect">
                <a:avLst/>
              </a:prstGeom>
              <a:noFill/>
              <a:ln w="9525">
                <a:noFill/>
                <a:miter lim="800000"/>
                <a:headEnd/>
                <a:tailEnd/>
              </a:ln>
            </p:spPr>
            <p:txBody>
              <a:bodyPr/>
              <a:lstStyle/>
              <a:p>
                <a:endParaRPr lang="en-US" dirty="0"/>
              </a:p>
            </p:txBody>
          </p:sp>
          <p:sp>
            <p:nvSpPr>
              <p:cNvPr id="13" name="Oval 10"/>
              <p:cNvSpPr>
                <a:spLocks noChangeArrowheads="1"/>
              </p:cNvSpPr>
              <p:nvPr/>
            </p:nvSpPr>
            <p:spPr bwMode="auto">
              <a:xfrm>
                <a:off x="1355" y="2755"/>
                <a:ext cx="79" cy="83"/>
              </a:xfrm>
              <a:prstGeom prst="ellipse">
                <a:avLst/>
              </a:prstGeom>
              <a:solidFill>
                <a:srgbClr val="000080"/>
              </a:solidFill>
              <a:ln w="12700">
                <a:solidFill>
                  <a:srgbClr val="000080"/>
                </a:solidFill>
                <a:round/>
                <a:headEnd/>
                <a:tailEnd/>
              </a:ln>
            </p:spPr>
            <p:txBody>
              <a:bodyPr/>
              <a:lstStyle/>
              <a:p>
                <a:endParaRPr lang="en-US" dirty="0"/>
              </a:p>
            </p:txBody>
          </p:sp>
          <p:sp>
            <p:nvSpPr>
              <p:cNvPr id="14" name="Oval 11"/>
              <p:cNvSpPr>
                <a:spLocks noChangeArrowheads="1"/>
              </p:cNvSpPr>
              <p:nvPr/>
            </p:nvSpPr>
            <p:spPr bwMode="auto">
              <a:xfrm>
                <a:off x="1841" y="2365"/>
                <a:ext cx="79" cy="83"/>
              </a:xfrm>
              <a:prstGeom prst="ellipse">
                <a:avLst/>
              </a:prstGeom>
              <a:solidFill>
                <a:srgbClr val="000080"/>
              </a:solidFill>
              <a:ln w="12700">
                <a:solidFill>
                  <a:srgbClr val="000080"/>
                </a:solidFill>
                <a:round/>
                <a:headEnd/>
                <a:tailEnd/>
              </a:ln>
            </p:spPr>
            <p:txBody>
              <a:bodyPr/>
              <a:lstStyle/>
              <a:p>
                <a:endParaRPr lang="en-US" dirty="0"/>
              </a:p>
            </p:txBody>
          </p:sp>
          <p:sp>
            <p:nvSpPr>
              <p:cNvPr id="15" name="Oval 12"/>
              <p:cNvSpPr>
                <a:spLocks noChangeArrowheads="1"/>
              </p:cNvSpPr>
              <p:nvPr/>
            </p:nvSpPr>
            <p:spPr bwMode="auto">
              <a:xfrm>
                <a:off x="2497" y="2677"/>
                <a:ext cx="79" cy="83"/>
              </a:xfrm>
              <a:prstGeom prst="ellipse">
                <a:avLst/>
              </a:prstGeom>
              <a:solidFill>
                <a:srgbClr val="000080"/>
              </a:solidFill>
              <a:ln w="12700">
                <a:solidFill>
                  <a:srgbClr val="000080"/>
                </a:solidFill>
                <a:round/>
                <a:headEnd/>
                <a:tailEnd/>
              </a:ln>
            </p:spPr>
            <p:txBody>
              <a:bodyPr/>
              <a:lstStyle/>
              <a:p>
                <a:endParaRPr lang="en-US" dirty="0"/>
              </a:p>
            </p:txBody>
          </p:sp>
          <p:sp>
            <p:nvSpPr>
              <p:cNvPr id="16" name="Oval 13"/>
              <p:cNvSpPr>
                <a:spLocks noChangeArrowheads="1"/>
              </p:cNvSpPr>
              <p:nvPr/>
            </p:nvSpPr>
            <p:spPr bwMode="auto">
              <a:xfrm>
                <a:off x="2726" y="1872"/>
                <a:ext cx="79" cy="83"/>
              </a:xfrm>
              <a:prstGeom prst="ellipse">
                <a:avLst/>
              </a:prstGeom>
              <a:solidFill>
                <a:srgbClr val="000080"/>
              </a:solidFill>
              <a:ln w="12700">
                <a:solidFill>
                  <a:srgbClr val="000080"/>
                </a:solidFill>
                <a:round/>
                <a:headEnd/>
                <a:tailEnd/>
              </a:ln>
            </p:spPr>
            <p:txBody>
              <a:bodyPr/>
              <a:lstStyle/>
              <a:p>
                <a:endParaRPr lang="en-US" dirty="0"/>
              </a:p>
            </p:txBody>
          </p:sp>
          <p:sp>
            <p:nvSpPr>
              <p:cNvPr id="17" name="Oval 14"/>
              <p:cNvSpPr>
                <a:spLocks noChangeArrowheads="1"/>
              </p:cNvSpPr>
              <p:nvPr/>
            </p:nvSpPr>
            <p:spPr bwMode="auto">
              <a:xfrm>
                <a:off x="3182" y="2342"/>
                <a:ext cx="79" cy="83"/>
              </a:xfrm>
              <a:prstGeom prst="ellipse">
                <a:avLst/>
              </a:prstGeom>
              <a:solidFill>
                <a:srgbClr val="000080"/>
              </a:solidFill>
              <a:ln w="12700">
                <a:solidFill>
                  <a:srgbClr val="000080"/>
                </a:solidFill>
                <a:round/>
                <a:headEnd/>
                <a:tailEnd/>
              </a:ln>
            </p:spPr>
            <p:txBody>
              <a:bodyPr/>
              <a:lstStyle/>
              <a:p>
                <a:endParaRPr lang="en-US" dirty="0"/>
              </a:p>
            </p:txBody>
          </p:sp>
          <p:sp>
            <p:nvSpPr>
              <p:cNvPr id="18" name="Oval 15"/>
              <p:cNvSpPr>
                <a:spLocks noChangeArrowheads="1"/>
              </p:cNvSpPr>
              <p:nvPr/>
            </p:nvSpPr>
            <p:spPr bwMode="auto">
              <a:xfrm>
                <a:off x="3411" y="2309"/>
                <a:ext cx="79" cy="82"/>
              </a:xfrm>
              <a:prstGeom prst="ellipse">
                <a:avLst/>
              </a:prstGeom>
              <a:solidFill>
                <a:srgbClr val="000080"/>
              </a:solidFill>
              <a:ln w="12700">
                <a:solidFill>
                  <a:srgbClr val="000080"/>
                </a:solidFill>
                <a:round/>
                <a:headEnd/>
                <a:tailEnd/>
              </a:ln>
            </p:spPr>
            <p:txBody>
              <a:bodyPr/>
              <a:lstStyle/>
              <a:p>
                <a:endParaRPr lang="en-US" dirty="0"/>
              </a:p>
            </p:txBody>
          </p:sp>
          <p:sp>
            <p:nvSpPr>
              <p:cNvPr id="19" name="Oval 16"/>
              <p:cNvSpPr>
                <a:spLocks noChangeArrowheads="1"/>
              </p:cNvSpPr>
              <p:nvPr/>
            </p:nvSpPr>
            <p:spPr bwMode="auto">
              <a:xfrm>
                <a:off x="4096" y="1525"/>
                <a:ext cx="79" cy="83"/>
              </a:xfrm>
              <a:prstGeom prst="ellipse">
                <a:avLst/>
              </a:prstGeom>
              <a:solidFill>
                <a:srgbClr val="000080"/>
              </a:solidFill>
              <a:ln w="12700">
                <a:solidFill>
                  <a:srgbClr val="000080"/>
                </a:solidFill>
                <a:round/>
                <a:headEnd/>
                <a:tailEnd/>
              </a:ln>
            </p:spPr>
            <p:txBody>
              <a:bodyPr/>
              <a:lstStyle/>
              <a:p>
                <a:endParaRPr lang="en-US" dirty="0"/>
              </a:p>
            </p:txBody>
          </p:sp>
          <p:sp>
            <p:nvSpPr>
              <p:cNvPr id="20" name="Oval 17"/>
              <p:cNvSpPr>
                <a:spLocks noChangeArrowheads="1"/>
              </p:cNvSpPr>
              <p:nvPr/>
            </p:nvSpPr>
            <p:spPr bwMode="auto">
              <a:xfrm>
                <a:off x="4368" y="1886"/>
                <a:ext cx="79" cy="82"/>
              </a:xfrm>
              <a:prstGeom prst="ellipse">
                <a:avLst/>
              </a:prstGeom>
              <a:solidFill>
                <a:srgbClr val="000080"/>
              </a:solidFill>
              <a:ln w="12700">
                <a:solidFill>
                  <a:srgbClr val="000080"/>
                </a:solidFill>
                <a:round/>
                <a:headEnd/>
                <a:tailEnd/>
              </a:ln>
            </p:spPr>
            <p:txBody>
              <a:bodyPr/>
              <a:lstStyle/>
              <a:p>
                <a:endParaRPr lang="en-US" dirty="0"/>
              </a:p>
            </p:txBody>
          </p:sp>
        </p:grpSp>
      </p:grpSp>
      <p:sp>
        <p:nvSpPr>
          <p:cNvPr id="21" name="Multiply 20"/>
          <p:cNvSpPr/>
          <p:nvPr/>
        </p:nvSpPr>
        <p:spPr>
          <a:xfrm>
            <a:off x="3581400" y="3073300"/>
            <a:ext cx="420822" cy="43190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3793708" y="3429000"/>
            <a:ext cx="1159292" cy="646331"/>
          </a:xfrm>
          <a:prstGeom prst="rect">
            <a:avLst/>
          </a:prstGeom>
          <a:noFill/>
        </p:spPr>
        <p:txBody>
          <a:bodyPr wrap="none" rtlCol="0">
            <a:spAutoFit/>
          </a:bodyPr>
          <a:lstStyle/>
          <a:p>
            <a:r>
              <a:rPr lang="en-US" dirty="0" smtClean="0">
                <a:solidFill>
                  <a:srgbClr val="FF0000"/>
                </a:solidFill>
              </a:rPr>
              <a:t>Predicted</a:t>
            </a:r>
          </a:p>
          <a:p>
            <a:r>
              <a:rPr lang="en-US" dirty="0" smtClean="0">
                <a:solidFill>
                  <a:srgbClr val="FF0000"/>
                </a:solidFill>
              </a:rPr>
              <a:t>Crashes</a:t>
            </a:r>
            <a:endParaRPr lang="en-US" dirty="0">
              <a:solidFill>
                <a:srgbClr val="FF0000"/>
              </a:solidFill>
            </a:endParaRPr>
          </a:p>
        </p:txBody>
      </p:sp>
      <p:sp>
        <p:nvSpPr>
          <p:cNvPr id="23" name="Isosceles Triangle 22"/>
          <p:cNvSpPr/>
          <p:nvPr/>
        </p:nvSpPr>
        <p:spPr>
          <a:xfrm>
            <a:off x="3581400" y="1447800"/>
            <a:ext cx="302295" cy="251901"/>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3886200" y="1371600"/>
            <a:ext cx="3249608" cy="369332"/>
          </a:xfrm>
          <a:prstGeom prst="rect">
            <a:avLst/>
          </a:prstGeom>
          <a:noFill/>
        </p:spPr>
        <p:txBody>
          <a:bodyPr wrap="none" rtlCol="0">
            <a:spAutoFit/>
          </a:bodyPr>
          <a:lstStyle/>
          <a:p>
            <a:r>
              <a:rPr lang="en-US" dirty="0" smtClean="0">
                <a:solidFill>
                  <a:srgbClr val="00B0F0"/>
                </a:solidFill>
              </a:rPr>
              <a:t>Observed / Historical Crashes</a:t>
            </a:r>
            <a:endParaRPr lang="en-US" dirty="0">
              <a:solidFill>
                <a:srgbClr val="00B0F0"/>
              </a:solidFill>
            </a:endParaRPr>
          </a:p>
        </p:txBody>
      </p:sp>
      <p:sp>
        <p:nvSpPr>
          <p:cNvPr id="25" name="Regular Pentagon 24"/>
          <p:cNvSpPr/>
          <p:nvPr/>
        </p:nvSpPr>
        <p:spPr>
          <a:xfrm>
            <a:off x="3592232" y="2209800"/>
            <a:ext cx="370168" cy="320492"/>
          </a:xfrm>
          <a:prstGeom prst="pentag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4002222" y="2133600"/>
            <a:ext cx="2185214" cy="369332"/>
          </a:xfrm>
          <a:prstGeom prst="rect">
            <a:avLst/>
          </a:prstGeom>
          <a:noFill/>
        </p:spPr>
        <p:txBody>
          <a:bodyPr wrap="none" rtlCol="0">
            <a:spAutoFit/>
          </a:bodyPr>
          <a:lstStyle/>
          <a:p>
            <a:r>
              <a:rPr lang="en-US" b="1" dirty="0" smtClean="0">
                <a:ln w="3175">
                  <a:solidFill>
                    <a:schemeClr val="tx1"/>
                  </a:solidFill>
                </a:ln>
                <a:solidFill>
                  <a:srgbClr val="FFFF66"/>
                </a:solidFill>
              </a:rPr>
              <a:t>Expected Crashes</a:t>
            </a:r>
            <a:endParaRPr lang="en-US" b="1" dirty="0">
              <a:ln w="3175">
                <a:solidFill>
                  <a:schemeClr val="tx1"/>
                </a:solidFill>
              </a:ln>
              <a:solidFill>
                <a:srgbClr val="FFFF66"/>
              </a:solidFill>
            </a:endParaRPr>
          </a:p>
        </p:txBody>
      </p:sp>
      <p:cxnSp>
        <p:nvCxnSpPr>
          <p:cNvPr id="27" name="Straight Arrow Connector 26"/>
          <p:cNvCxnSpPr/>
          <p:nvPr/>
        </p:nvCxnSpPr>
        <p:spPr>
          <a:xfrm>
            <a:off x="3429000" y="2288851"/>
            <a:ext cx="0" cy="98774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295650" y="2286000"/>
            <a:ext cx="2487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295650" y="3276600"/>
            <a:ext cx="2487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Line Callout 2 29"/>
          <p:cNvSpPr/>
          <p:nvPr/>
        </p:nvSpPr>
        <p:spPr>
          <a:xfrm>
            <a:off x="1170750" y="1954748"/>
            <a:ext cx="1598546" cy="865696"/>
          </a:xfrm>
          <a:prstGeom prst="borderCallout2">
            <a:avLst>
              <a:gd name="adj1" fmla="val 52029"/>
              <a:gd name="adj2" fmla="val 101614"/>
              <a:gd name="adj3" fmla="val 52030"/>
              <a:gd name="adj4" fmla="val 118268"/>
              <a:gd name="adj5" fmla="val 103818"/>
              <a:gd name="adj6" fmla="val 14157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Potential for Safety Improvement</a:t>
            </a:r>
            <a:endParaRPr lang="en-US" dirty="0">
              <a:solidFill>
                <a:schemeClr val="tx1"/>
              </a:solidFill>
            </a:endParaRPr>
          </a:p>
        </p:txBody>
      </p:sp>
    </p:spTree>
    <p:extLst>
      <p:ext uri="{BB962C8B-B14F-4D97-AF65-F5344CB8AC3E}">
        <p14:creationId xmlns:p14="http://schemas.microsoft.com/office/powerpoint/2010/main" val="12509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fade">
                                      <p:cBhvr>
                                        <p:cTn id="23" dur="500"/>
                                        <p:tgtEl>
                                          <p:spTgt spid="26">
                                            <p:txEl>
                                              <p:pRg st="0" end="0"/>
                                            </p:txEl>
                                          </p:spTgt>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P spid="25"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F68D2E"/>
          </a:solidFill>
          <a:effectLst>
            <a:outerShdw blurRad="50800" dist="38100" dir="5400000" algn="t" rotWithShape="0">
              <a:prstClr val="black">
                <a:alpha val="40000"/>
              </a:prstClr>
            </a:outerShdw>
          </a:effectLst>
        </p:spPr>
        <p:txBody>
          <a:bodyPr/>
          <a:lstStyle/>
          <a:p>
            <a:r>
              <a:rPr lang="en-US" dirty="0" smtClean="0"/>
              <a:t>Highway safety manual</a:t>
            </a:r>
            <a:endParaRPr lang="en-US"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
        <p:nvSpPr>
          <p:cNvPr id="5" name="Rectangle 4"/>
          <p:cNvSpPr>
            <a:spLocks noChangeArrowheads="1"/>
          </p:cNvSpPr>
          <p:nvPr/>
        </p:nvSpPr>
        <p:spPr bwMode="auto">
          <a:xfrm>
            <a:off x="4030515" y="2500533"/>
            <a:ext cx="18415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sz="5400" dirty="0"/>
          </a:p>
          <a:p>
            <a:pPr algn="ctr"/>
            <a:endParaRPr lang="en-US" sz="5400" dirty="0"/>
          </a:p>
        </p:txBody>
      </p:sp>
      <p:sp>
        <p:nvSpPr>
          <p:cNvPr id="6" name="Rectangle 10"/>
          <p:cNvSpPr>
            <a:spLocks noChangeArrowheads="1"/>
          </p:cNvSpPr>
          <p:nvPr/>
        </p:nvSpPr>
        <p:spPr bwMode="auto">
          <a:xfrm>
            <a:off x="718032" y="1259587"/>
            <a:ext cx="5564188" cy="4914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Rectangle 11"/>
          <p:cNvSpPr>
            <a:spLocks noChangeArrowheads="1"/>
          </p:cNvSpPr>
          <p:nvPr/>
        </p:nvSpPr>
        <p:spPr bwMode="auto">
          <a:xfrm>
            <a:off x="716444" y="1892521"/>
            <a:ext cx="5564188" cy="4229100"/>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Rectangle 32"/>
          <p:cNvSpPr>
            <a:spLocks noChangeArrowheads="1"/>
          </p:cNvSpPr>
          <p:nvPr/>
        </p:nvSpPr>
        <p:spPr bwMode="auto">
          <a:xfrm>
            <a:off x="5790137" y="5980771"/>
            <a:ext cx="5966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rgbClr val="F68D2E"/>
                </a:solidFill>
                <a:effectLst/>
                <a:latin typeface="Trebuchet MS" pitchFamily="34" charset="0"/>
                <a:cs typeface="Arial" pitchFamily="34" charset="0"/>
              </a:rPr>
              <a:t>Years</a:t>
            </a:r>
            <a:endParaRPr kumimoji="0" lang="en-US" sz="1800" i="0" u="none" strike="noStrike" cap="none" normalizeH="0" baseline="0" dirty="0" smtClean="0">
              <a:ln>
                <a:noFill/>
              </a:ln>
              <a:solidFill>
                <a:srgbClr val="F68D2E"/>
              </a:solidFill>
              <a:effectLst/>
              <a:latin typeface="Trebuchet MS" pitchFamily="34" charset="0"/>
              <a:cs typeface="Arial" pitchFamily="34" charset="0"/>
            </a:endParaRPr>
          </a:p>
        </p:txBody>
      </p:sp>
      <p:sp>
        <p:nvSpPr>
          <p:cNvPr id="10" name="Rectangle 33"/>
          <p:cNvSpPr>
            <a:spLocks noChangeArrowheads="1"/>
          </p:cNvSpPr>
          <p:nvPr/>
        </p:nvSpPr>
        <p:spPr bwMode="auto">
          <a:xfrm rot="16200000">
            <a:off x="-1751967" y="3199760"/>
            <a:ext cx="43462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rgbClr val="F68D2E"/>
                </a:solidFill>
                <a:effectLst/>
                <a:latin typeface="Trebuchet MS" pitchFamily="34" charset="0"/>
                <a:cs typeface="Arial" pitchFamily="34" charset="0"/>
              </a:rPr>
              <a:t>Crashes</a:t>
            </a:r>
            <a:endParaRPr kumimoji="0" lang="en-US" sz="1800" i="0" u="none" strike="noStrike" cap="none" normalizeH="0" baseline="0" dirty="0" smtClean="0">
              <a:ln>
                <a:noFill/>
              </a:ln>
              <a:solidFill>
                <a:srgbClr val="F68D2E"/>
              </a:solidFill>
              <a:effectLst/>
              <a:latin typeface="Trebuchet MS" pitchFamily="34" charset="0"/>
              <a:cs typeface="Arial" pitchFamily="34" charset="0"/>
            </a:endParaRPr>
          </a:p>
        </p:txBody>
      </p:sp>
      <p:cxnSp>
        <p:nvCxnSpPr>
          <p:cNvPr id="11" name="Straight Connector 10"/>
          <p:cNvCxnSpPr/>
          <p:nvPr/>
        </p:nvCxnSpPr>
        <p:spPr>
          <a:xfrm>
            <a:off x="609600" y="990600"/>
            <a:ext cx="700" cy="5253519"/>
          </a:xfrm>
          <a:prstGeom prst="line">
            <a:avLst/>
          </a:prstGeom>
          <a:ln w="19050">
            <a:solidFill>
              <a:srgbClr val="F68D2E"/>
            </a:solidFill>
          </a:ln>
        </p:spPr>
        <p:style>
          <a:lnRef idx="1">
            <a:schemeClr val="accent1"/>
          </a:lnRef>
          <a:fillRef idx="0">
            <a:schemeClr val="accent1"/>
          </a:fillRef>
          <a:effectRef idx="0">
            <a:schemeClr val="accent1"/>
          </a:effectRef>
          <a:fontRef idx="minor">
            <a:schemeClr val="tx1"/>
          </a:fontRef>
        </p:style>
      </p:cxnSp>
      <p:sp>
        <p:nvSpPr>
          <p:cNvPr id="12" name="Line 36"/>
          <p:cNvSpPr>
            <a:spLocks noChangeShapeType="1"/>
          </p:cNvSpPr>
          <p:nvPr/>
        </p:nvSpPr>
        <p:spPr bwMode="auto">
          <a:xfrm>
            <a:off x="866627" y="3819746"/>
            <a:ext cx="5257800" cy="0"/>
          </a:xfrm>
          <a:prstGeom prst="line">
            <a:avLst/>
          </a:prstGeom>
          <a:noFill/>
          <a:ln w="76200" cap="flat">
            <a:solidFill>
              <a:srgbClr val="00B5E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srgbClr val="0000CC"/>
              </a:solidFill>
              <a:latin typeface="Trebuchet MS" pitchFamily="34" charset="0"/>
            </a:endParaRPr>
          </a:p>
        </p:txBody>
      </p:sp>
      <p:grpSp>
        <p:nvGrpSpPr>
          <p:cNvPr id="13" name="Group 101"/>
          <p:cNvGrpSpPr/>
          <p:nvPr/>
        </p:nvGrpSpPr>
        <p:grpSpPr>
          <a:xfrm>
            <a:off x="6128232" y="3088387"/>
            <a:ext cx="2803136" cy="1538883"/>
            <a:chOff x="6634162" y="2897543"/>
            <a:chExt cx="2803136" cy="1538883"/>
          </a:xfrm>
        </p:grpSpPr>
        <p:sp>
          <p:nvSpPr>
            <p:cNvPr id="14" name="Rectangle 47"/>
            <p:cNvSpPr>
              <a:spLocks noChangeArrowheads="1"/>
            </p:cNvSpPr>
            <p:nvPr/>
          </p:nvSpPr>
          <p:spPr bwMode="auto">
            <a:xfrm>
              <a:off x="7024751" y="2897543"/>
              <a:ext cx="2412547" cy="1538883"/>
            </a:xfrm>
            <a:prstGeom prst="rect">
              <a:avLst/>
            </a:prstGeom>
            <a:solidFill>
              <a:srgbClr val="00B5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ctr"/>
              <a:r>
                <a:rPr kumimoji="0" lang="en-US" sz="2000" i="0" u="none" strike="noStrike" cap="none" normalizeH="0" baseline="0" dirty="0" smtClean="0">
                  <a:ln>
                    <a:noFill/>
                  </a:ln>
                  <a:solidFill>
                    <a:schemeClr val="bg1"/>
                  </a:solidFill>
                  <a:effectLst/>
                  <a:latin typeface="Trebuchet MS" pitchFamily="34" charset="0"/>
                  <a:cs typeface="Arial" pitchFamily="34" charset="0"/>
                </a:rPr>
                <a:t>Predicted Average Crash Frequency for the site  </a:t>
              </a:r>
              <a:r>
                <a:rPr kumimoji="0" lang="en-US" sz="2000" i="1" u="none" strike="noStrike" cap="none" normalizeH="0" baseline="0" dirty="0" smtClean="0">
                  <a:ln>
                    <a:noFill/>
                  </a:ln>
                  <a:solidFill>
                    <a:schemeClr val="bg1"/>
                  </a:solidFill>
                  <a:effectLst/>
                  <a:latin typeface="Trebuchet MS" pitchFamily="34" charset="0"/>
                  <a:cs typeface="Arial" pitchFamily="34" charset="0"/>
                </a:rPr>
                <a:t>(how are its peers performing on average?)</a:t>
              </a:r>
            </a:p>
          </p:txBody>
        </p:sp>
        <p:sp>
          <p:nvSpPr>
            <p:cNvPr id="15" name="Freeform 57"/>
            <p:cNvSpPr>
              <a:spLocks noEditPoints="1"/>
            </p:cNvSpPr>
            <p:nvPr/>
          </p:nvSpPr>
          <p:spPr bwMode="auto">
            <a:xfrm>
              <a:off x="6634162" y="3578580"/>
              <a:ext cx="347663" cy="157163"/>
            </a:xfrm>
            <a:custGeom>
              <a:avLst/>
              <a:gdLst>
                <a:gd name="T0" fmla="*/ 352 w 363"/>
                <a:gd name="T1" fmla="*/ 75 h 128"/>
                <a:gd name="T2" fmla="*/ 72 w 363"/>
                <a:gd name="T3" fmla="*/ 75 h 128"/>
                <a:gd name="T4" fmla="*/ 61 w 363"/>
                <a:gd name="T5" fmla="*/ 64 h 128"/>
                <a:gd name="T6" fmla="*/ 72 w 363"/>
                <a:gd name="T7" fmla="*/ 54 h 128"/>
                <a:gd name="T8" fmla="*/ 352 w 363"/>
                <a:gd name="T9" fmla="*/ 54 h 128"/>
                <a:gd name="T10" fmla="*/ 363 w 363"/>
                <a:gd name="T11" fmla="*/ 64 h 128"/>
                <a:gd name="T12" fmla="*/ 352 w 363"/>
                <a:gd name="T13" fmla="*/ 75 h 128"/>
                <a:gd name="T14" fmla="*/ 128 w 363"/>
                <a:gd name="T15" fmla="*/ 128 h 128"/>
                <a:gd name="T16" fmla="*/ 0 w 363"/>
                <a:gd name="T17" fmla="*/ 64 h 128"/>
                <a:gd name="T18" fmla="*/ 128 w 363"/>
                <a:gd name="T19" fmla="*/ 0 h 128"/>
                <a:gd name="T20" fmla="*/ 128 w 363"/>
                <a:gd name="T2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3" h="128">
                  <a:moveTo>
                    <a:pt x="352" y="75"/>
                  </a:moveTo>
                  <a:lnTo>
                    <a:pt x="72" y="75"/>
                  </a:lnTo>
                  <a:cubicBezTo>
                    <a:pt x="66" y="75"/>
                    <a:pt x="61" y="70"/>
                    <a:pt x="61" y="64"/>
                  </a:cubicBezTo>
                  <a:cubicBezTo>
                    <a:pt x="61" y="59"/>
                    <a:pt x="66" y="54"/>
                    <a:pt x="72" y="54"/>
                  </a:cubicBezTo>
                  <a:lnTo>
                    <a:pt x="352" y="54"/>
                  </a:lnTo>
                  <a:cubicBezTo>
                    <a:pt x="358" y="54"/>
                    <a:pt x="363" y="59"/>
                    <a:pt x="363" y="64"/>
                  </a:cubicBezTo>
                  <a:cubicBezTo>
                    <a:pt x="363" y="70"/>
                    <a:pt x="358" y="75"/>
                    <a:pt x="352" y="75"/>
                  </a:cubicBezTo>
                  <a:close/>
                  <a:moveTo>
                    <a:pt x="128" y="128"/>
                  </a:moveTo>
                  <a:lnTo>
                    <a:pt x="0" y="64"/>
                  </a:lnTo>
                  <a:lnTo>
                    <a:pt x="128" y="0"/>
                  </a:lnTo>
                  <a:lnTo>
                    <a:pt x="128" y="128"/>
                  </a:lnTo>
                  <a:close/>
                </a:path>
              </a:pathLst>
            </a:custGeom>
            <a:solidFill>
              <a:srgbClr val="00B5E2"/>
            </a:solidFill>
            <a:ln w="10" cap="flat">
              <a:solidFill>
                <a:srgbClr val="00B5E2"/>
              </a:solidFill>
              <a:prstDash val="solid"/>
              <a:bevel/>
              <a:headEnd/>
              <a:tailEnd/>
            </a:ln>
          </p:spPr>
          <p:txBody>
            <a:bodyPr vert="horz" wrap="square" lIns="91440" tIns="45720" rIns="91440" bIns="45720" numCol="1" anchor="t" anchorCtr="0" compatLnSpc="1">
              <a:prstTxWarp prst="textNoShape">
                <a:avLst/>
              </a:prstTxWarp>
            </a:bodyPr>
            <a:lstStyle/>
            <a:p>
              <a:endParaRPr lang="en-US" dirty="0">
                <a:solidFill>
                  <a:srgbClr val="0000CC"/>
                </a:solidFill>
                <a:latin typeface="Trebuchet MS" pitchFamily="34" charset="0"/>
              </a:endParaRPr>
            </a:p>
          </p:txBody>
        </p:sp>
      </p:grpSp>
      <p:grpSp>
        <p:nvGrpSpPr>
          <p:cNvPr id="16" name="Group 50"/>
          <p:cNvGrpSpPr/>
          <p:nvPr/>
        </p:nvGrpSpPr>
        <p:grpSpPr>
          <a:xfrm>
            <a:off x="872378" y="1579816"/>
            <a:ext cx="7565441" cy="1231106"/>
            <a:chOff x="1080248" y="752987"/>
            <a:chExt cx="7565441" cy="1231106"/>
          </a:xfrm>
        </p:grpSpPr>
        <p:sp>
          <p:nvSpPr>
            <p:cNvPr id="17" name="Line 36"/>
            <p:cNvSpPr>
              <a:spLocks noChangeShapeType="1"/>
            </p:cNvSpPr>
            <p:nvPr/>
          </p:nvSpPr>
          <p:spPr bwMode="auto">
            <a:xfrm>
              <a:off x="1080248" y="1351022"/>
              <a:ext cx="5257800" cy="0"/>
            </a:xfrm>
            <a:prstGeom prst="line">
              <a:avLst/>
            </a:prstGeom>
            <a:noFill/>
            <a:ln w="76200" cap="flat">
              <a:solidFill>
                <a:srgbClr val="9E2A2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srgbClr val="0000CC"/>
                </a:solidFill>
                <a:latin typeface="Trebuchet MS" pitchFamily="34" charset="0"/>
              </a:endParaRPr>
            </a:p>
          </p:txBody>
        </p:sp>
        <p:grpSp>
          <p:nvGrpSpPr>
            <p:cNvPr id="18" name="Group 101"/>
            <p:cNvGrpSpPr/>
            <p:nvPr/>
          </p:nvGrpSpPr>
          <p:grpSpPr>
            <a:xfrm>
              <a:off x="6398373" y="752987"/>
              <a:ext cx="2247316" cy="1231106"/>
              <a:chOff x="6634162" y="3283403"/>
              <a:chExt cx="2247316" cy="1231106"/>
            </a:xfrm>
          </p:grpSpPr>
          <p:sp>
            <p:nvSpPr>
              <p:cNvPr id="19" name="Rectangle 47"/>
              <p:cNvSpPr>
                <a:spLocks noChangeArrowheads="1"/>
              </p:cNvSpPr>
              <p:nvPr/>
            </p:nvSpPr>
            <p:spPr bwMode="auto">
              <a:xfrm>
                <a:off x="7024752" y="3283403"/>
                <a:ext cx="1856726" cy="1231106"/>
              </a:xfrm>
              <a:prstGeom prst="rect">
                <a:avLst/>
              </a:prstGeom>
              <a:solidFill>
                <a:srgbClr val="9E2A2B"/>
              </a:solidFill>
              <a:ln w="9525">
                <a:solidFill>
                  <a:srgbClr val="000000"/>
                </a:solidFill>
                <a:miter lim="800000"/>
                <a:headEnd/>
                <a:tailEnd/>
              </a:ln>
              <a:extLst/>
            </p:spPr>
            <p:txBody>
              <a:bodyPr vert="horz" wrap="square" lIns="0" tIns="0" rIns="0" bIns="0" numCol="1" anchor="t" anchorCtr="0" compatLnSpc="1">
                <a:prstTxWarp prst="textNoShape">
                  <a:avLst/>
                </a:prstTxWarp>
                <a:spAutoFit/>
              </a:bodyPr>
              <a:lstStyle/>
              <a:p>
                <a:pPr algn="ctr"/>
                <a:r>
                  <a:rPr kumimoji="0" lang="en-US" sz="2000" i="0" u="none" strike="noStrike" cap="none" normalizeH="0" baseline="0" dirty="0" smtClean="0">
                    <a:ln>
                      <a:noFill/>
                    </a:ln>
                    <a:solidFill>
                      <a:schemeClr val="bg1"/>
                    </a:solidFill>
                    <a:effectLst/>
                    <a:latin typeface="Trebuchet MS" pitchFamily="34" charset="0"/>
                    <a:cs typeface="Arial" pitchFamily="34" charset="0"/>
                  </a:rPr>
                  <a:t>Expected average crash frequency for the site</a:t>
                </a:r>
              </a:p>
            </p:txBody>
          </p:sp>
          <p:sp>
            <p:nvSpPr>
              <p:cNvPr id="20" name="Freeform 57"/>
              <p:cNvSpPr>
                <a:spLocks noEditPoints="1"/>
              </p:cNvSpPr>
              <p:nvPr/>
            </p:nvSpPr>
            <p:spPr bwMode="auto">
              <a:xfrm>
                <a:off x="6634162" y="3802063"/>
                <a:ext cx="347663" cy="157163"/>
              </a:xfrm>
              <a:custGeom>
                <a:avLst/>
                <a:gdLst>
                  <a:gd name="T0" fmla="*/ 352 w 363"/>
                  <a:gd name="T1" fmla="*/ 75 h 128"/>
                  <a:gd name="T2" fmla="*/ 72 w 363"/>
                  <a:gd name="T3" fmla="*/ 75 h 128"/>
                  <a:gd name="T4" fmla="*/ 61 w 363"/>
                  <a:gd name="T5" fmla="*/ 64 h 128"/>
                  <a:gd name="T6" fmla="*/ 72 w 363"/>
                  <a:gd name="T7" fmla="*/ 54 h 128"/>
                  <a:gd name="T8" fmla="*/ 352 w 363"/>
                  <a:gd name="T9" fmla="*/ 54 h 128"/>
                  <a:gd name="T10" fmla="*/ 363 w 363"/>
                  <a:gd name="T11" fmla="*/ 64 h 128"/>
                  <a:gd name="T12" fmla="*/ 352 w 363"/>
                  <a:gd name="T13" fmla="*/ 75 h 128"/>
                  <a:gd name="T14" fmla="*/ 128 w 363"/>
                  <a:gd name="T15" fmla="*/ 128 h 128"/>
                  <a:gd name="T16" fmla="*/ 0 w 363"/>
                  <a:gd name="T17" fmla="*/ 64 h 128"/>
                  <a:gd name="T18" fmla="*/ 128 w 363"/>
                  <a:gd name="T19" fmla="*/ 0 h 128"/>
                  <a:gd name="T20" fmla="*/ 128 w 363"/>
                  <a:gd name="T2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3" h="128">
                    <a:moveTo>
                      <a:pt x="352" y="75"/>
                    </a:moveTo>
                    <a:lnTo>
                      <a:pt x="72" y="75"/>
                    </a:lnTo>
                    <a:cubicBezTo>
                      <a:pt x="66" y="75"/>
                      <a:pt x="61" y="70"/>
                      <a:pt x="61" y="64"/>
                    </a:cubicBezTo>
                    <a:cubicBezTo>
                      <a:pt x="61" y="59"/>
                      <a:pt x="66" y="54"/>
                      <a:pt x="72" y="54"/>
                    </a:cubicBezTo>
                    <a:lnTo>
                      <a:pt x="352" y="54"/>
                    </a:lnTo>
                    <a:cubicBezTo>
                      <a:pt x="358" y="54"/>
                      <a:pt x="363" y="59"/>
                      <a:pt x="363" y="64"/>
                    </a:cubicBezTo>
                    <a:cubicBezTo>
                      <a:pt x="363" y="70"/>
                      <a:pt x="358" y="75"/>
                      <a:pt x="352" y="75"/>
                    </a:cubicBezTo>
                    <a:close/>
                    <a:moveTo>
                      <a:pt x="128" y="128"/>
                    </a:moveTo>
                    <a:lnTo>
                      <a:pt x="0" y="64"/>
                    </a:lnTo>
                    <a:lnTo>
                      <a:pt x="128" y="0"/>
                    </a:lnTo>
                    <a:lnTo>
                      <a:pt x="128" y="128"/>
                    </a:lnTo>
                    <a:close/>
                  </a:path>
                </a:pathLst>
              </a:custGeom>
              <a:solidFill>
                <a:srgbClr val="000000"/>
              </a:solidFill>
              <a:ln w="10" cap="flat">
                <a:solidFill>
                  <a:srgbClr val="9E2A2B"/>
                </a:solidFill>
                <a:prstDash val="solid"/>
                <a:bevel/>
                <a:headEnd/>
                <a:tailEnd/>
              </a:ln>
            </p:spPr>
            <p:txBody>
              <a:bodyPr vert="horz" wrap="square" lIns="91440" tIns="45720" rIns="91440" bIns="45720" numCol="1" anchor="t" anchorCtr="0" compatLnSpc="1">
                <a:prstTxWarp prst="textNoShape">
                  <a:avLst/>
                </a:prstTxWarp>
              </a:bodyPr>
              <a:lstStyle/>
              <a:p>
                <a:endParaRPr lang="en-US" dirty="0">
                  <a:solidFill>
                    <a:srgbClr val="0000CC"/>
                  </a:solidFill>
                  <a:latin typeface="Trebuchet MS" pitchFamily="34" charset="0"/>
                </a:endParaRPr>
              </a:p>
            </p:txBody>
          </p:sp>
        </p:grpSp>
      </p:grpSp>
      <p:grpSp>
        <p:nvGrpSpPr>
          <p:cNvPr id="21" name="Group 48"/>
          <p:cNvGrpSpPr/>
          <p:nvPr/>
        </p:nvGrpSpPr>
        <p:grpSpPr>
          <a:xfrm>
            <a:off x="609600" y="4811832"/>
            <a:ext cx="7804632" cy="1434499"/>
            <a:chOff x="889940" y="3786605"/>
            <a:chExt cx="7804632" cy="1434499"/>
          </a:xfrm>
        </p:grpSpPr>
        <p:sp>
          <p:nvSpPr>
            <p:cNvPr id="22" name="Rectangle 38"/>
            <p:cNvSpPr>
              <a:spLocks noChangeArrowheads="1"/>
            </p:cNvSpPr>
            <p:nvPr/>
          </p:nvSpPr>
          <p:spPr bwMode="auto">
            <a:xfrm>
              <a:off x="1795222" y="4139092"/>
              <a:ext cx="1347788" cy="809625"/>
            </a:xfrm>
            <a:prstGeom prst="rect">
              <a:avLst/>
            </a:prstGeom>
            <a:solidFill>
              <a:srgbClr val="FFFFFF"/>
            </a:solidFill>
            <a:ln>
              <a:solidFill>
                <a:srgbClr val="FFFFFF"/>
              </a:solidFill>
            </a:ln>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52"/>
            <p:cNvSpPr>
              <a:spLocks noChangeArrowheads="1"/>
            </p:cNvSpPr>
            <p:nvPr/>
          </p:nvSpPr>
          <p:spPr bwMode="auto">
            <a:xfrm>
              <a:off x="4936885" y="3821592"/>
              <a:ext cx="1455738" cy="633413"/>
            </a:xfrm>
            <a:prstGeom prst="rect">
              <a:avLst/>
            </a:prstGeom>
            <a:solidFill>
              <a:srgbClr val="FFFFFF"/>
            </a:solidFill>
            <a:ln>
              <a:solidFill>
                <a:srgbClr val="FFFFFF"/>
              </a:solidFill>
            </a:ln>
            <a:extLst/>
          </p:spPr>
          <p:txBody>
            <a:bodyPr vert="horz" wrap="square" lIns="91440" tIns="45720" rIns="91440" bIns="45720" numCol="1" anchor="t" anchorCtr="0" compatLnSpc="1">
              <a:prstTxWarp prst="textNoShape">
                <a:avLst/>
              </a:prstTxWarp>
            </a:bodyPr>
            <a:lstStyle/>
            <a:p>
              <a:endParaRPr lang="en-US" dirty="0"/>
            </a:p>
          </p:txBody>
        </p:sp>
        <p:cxnSp>
          <p:nvCxnSpPr>
            <p:cNvPr id="24" name="Straight Connector 23"/>
            <p:cNvCxnSpPr/>
            <p:nvPr/>
          </p:nvCxnSpPr>
          <p:spPr>
            <a:xfrm flipH="1">
              <a:off x="889940" y="5221104"/>
              <a:ext cx="7565585" cy="0"/>
            </a:xfrm>
            <a:prstGeom prst="line">
              <a:avLst/>
            </a:prstGeom>
            <a:ln w="19050">
              <a:solidFill>
                <a:srgbClr val="F68D2E"/>
              </a:solidFill>
            </a:ln>
          </p:spPr>
          <p:style>
            <a:lnRef idx="1">
              <a:schemeClr val="accent1"/>
            </a:lnRef>
            <a:fillRef idx="0">
              <a:schemeClr val="accent1"/>
            </a:fillRef>
            <a:effectRef idx="0">
              <a:schemeClr val="accent1"/>
            </a:effectRef>
            <a:fontRef idx="minor">
              <a:schemeClr val="tx1"/>
            </a:fontRef>
          </p:style>
        </p:cxnSp>
        <p:sp>
          <p:nvSpPr>
            <p:cNvPr id="25" name="Line 36"/>
            <p:cNvSpPr>
              <a:spLocks noChangeShapeType="1"/>
            </p:cNvSpPr>
            <p:nvPr/>
          </p:nvSpPr>
          <p:spPr bwMode="auto">
            <a:xfrm>
              <a:off x="1103252" y="4307007"/>
              <a:ext cx="5257800" cy="0"/>
            </a:xfrm>
            <a:prstGeom prst="line">
              <a:avLst/>
            </a:prstGeom>
            <a:noFill/>
            <a:ln w="762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srgbClr val="0000CC"/>
                </a:solidFill>
                <a:latin typeface="Trebuchet MS" pitchFamily="34" charset="0"/>
              </a:endParaRPr>
            </a:p>
          </p:txBody>
        </p:sp>
        <p:grpSp>
          <p:nvGrpSpPr>
            <p:cNvPr id="26" name="Group 101"/>
            <p:cNvGrpSpPr/>
            <p:nvPr/>
          </p:nvGrpSpPr>
          <p:grpSpPr>
            <a:xfrm>
              <a:off x="6421377" y="3786605"/>
              <a:ext cx="2273195" cy="1231106"/>
              <a:chOff x="6634162" y="3361036"/>
              <a:chExt cx="2273195" cy="1231106"/>
            </a:xfrm>
          </p:grpSpPr>
          <p:sp>
            <p:nvSpPr>
              <p:cNvPr id="27" name="Rectangle 47"/>
              <p:cNvSpPr>
                <a:spLocks noChangeArrowheads="1"/>
              </p:cNvSpPr>
              <p:nvPr/>
            </p:nvSpPr>
            <p:spPr bwMode="auto">
              <a:xfrm>
                <a:off x="7050631" y="3361036"/>
                <a:ext cx="1856726" cy="123110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lgn="ctr"/>
                <a:r>
                  <a:rPr lang="en-US" sz="2000" dirty="0" smtClean="0">
                    <a:solidFill>
                      <a:schemeClr val="bg1"/>
                    </a:solidFill>
                    <a:cs typeface="Arial" pitchFamily="34" charset="0"/>
                  </a:rPr>
                  <a:t>Expected average crash frequency for the site</a:t>
                </a:r>
              </a:p>
            </p:txBody>
          </p:sp>
          <p:sp>
            <p:nvSpPr>
              <p:cNvPr id="28" name="Freeform 57"/>
              <p:cNvSpPr>
                <a:spLocks noEditPoints="1"/>
              </p:cNvSpPr>
              <p:nvPr/>
            </p:nvSpPr>
            <p:spPr bwMode="auto">
              <a:xfrm>
                <a:off x="6634162" y="3802063"/>
                <a:ext cx="347663" cy="157163"/>
              </a:xfrm>
              <a:custGeom>
                <a:avLst/>
                <a:gdLst>
                  <a:gd name="T0" fmla="*/ 352 w 363"/>
                  <a:gd name="T1" fmla="*/ 75 h 128"/>
                  <a:gd name="T2" fmla="*/ 72 w 363"/>
                  <a:gd name="T3" fmla="*/ 75 h 128"/>
                  <a:gd name="T4" fmla="*/ 61 w 363"/>
                  <a:gd name="T5" fmla="*/ 64 h 128"/>
                  <a:gd name="T6" fmla="*/ 72 w 363"/>
                  <a:gd name="T7" fmla="*/ 54 h 128"/>
                  <a:gd name="T8" fmla="*/ 352 w 363"/>
                  <a:gd name="T9" fmla="*/ 54 h 128"/>
                  <a:gd name="T10" fmla="*/ 363 w 363"/>
                  <a:gd name="T11" fmla="*/ 64 h 128"/>
                  <a:gd name="T12" fmla="*/ 352 w 363"/>
                  <a:gd name="T13" fmla="*/ 75 h 128"/>
                  <a:gd name="T14" fmla="*/ 128 w 363"/>
                  <a:gd name="T15" fmla="*/ 128 h 128"/>
                  <a:gd name="T16" fmla="*/ 0 w 363"/>
                  <a:gd name="T17" fmla="*/ 64 h 128"/>
                  <a:gd name="T18" fmla="*/ 128 w 363"/>
                  <a:gd name="T19" fmla="*/ 0 h 128"/>
                  <a:gd name="T20" fmla="*/ 128 w 363"/>
                  <a:gd name="T2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3" h="128">
                    <a:moveTo>
                      <a:pt x="352" y="75"/>
                    </a:moveTo>
                    <a:lnTo>
                      <a:pt x="72" y="75"/>
                    </a:lnTo>
                    <a:cubicBezTo>
                      <a:pt x="66" y="75"/>
                      <a:pt x="61" y="70"/>
                      <a:pt x="61" y="64"/>
                    </a:cubicBezTo>
                    <a:cubicBezTo>
                      <a:pt x="61" y="59"/>
                      <a:pt x="66" y="54"/>
                      <a:pt x="72" y="54"/>
                    </a:cubicBezTo>
                    <a:lnTo>
                      <a:pt x="352" y="54"/>
                    </a:lnTo>
                    <a:cubicBezTo>
                      <a:pt x="358" y="54"/>
                      <a:pt x="363" y="59"/>
                      <a:pt x="363" y="64"/>
                    </a:cubicBezTo>
                    <a:cubicBezTo>
                      <a:pt x="363" y="70"/>
                      <a:pt x="358" y="75"/>
                      <a:pt x="352" y="75"/>
                    </a:cubicBezTo>
                    <a:close/>
                    <a:moveTo>
                      <a:pt x="128" y="128"/>
                    </a:moveTo>
                    <a:lnTo>
                      <a:pt x="0" y="64"/>
                    </a:lnTo>
                    <a:lnTo>
                      <a:pt x="128" y="0"/>
                    </a:lnTo>
                    <a:lnTo>
                      <a:pt x="128" y="128"/>
                    </a:lnTo>
                    <a:close/>
                  </a:path>
                </a:pathLst>
              </a:custGeom>
              <a:solidFill>
                <a:schemeClr val="tx1"/>
              </a:solidFill>
              <a:ln w="10" cap="flat">
                <a:noFill/>
                <a:prstDash val="solid"/>
                <a:bevel/>
                <a:headEnd/>
                <a:tailEnd/>
              </a:ln>
            </p:spPr>
            <p:txBody>
              <a:bodyPr vert="horz" wrap="square" lIns="91440" tIns="45720" rIns="91440" bIns="45720" numCol="1" anchor="t" anchorCtr="0" compatLnSpc="1">
                <a:prstTxWarp prst="textNoShape">
                  <a:avLst/>
                </a:prstTxWarp>
              </a:bodyPr>
              <a:lstStyle/>
              <a:p>
                <a:endParaRPr lang="en-US" dirty="0">
                  <a:solidFill>
                    <a:srgbClr val="0000CC"/>
                  </a:solidFill>
                  <a:latin typeface="Trebuchet MS" pitchFamily="34" charset="0"/>
                </a:endParaRPr>
              </a:p>
            </p:txBody>
          </p:sp>
        </p:grpSp>
      </p:grpSp>
      <p:cxnSp>
        <p:nvCxnSpPr>
          <p:cNvPr id="29" name="Straight Arrow Connector 28"/>
          <p:cNvCxnSpPr/>
          <p:nvPr/>
        </p:nvCxnSpPr>
        <p:spPr>
          <a:xfrm rot="5400000" flipH="1" flipV="1">
            <a:off x="1085448" y="2997015"/>
            <a:ext cx="1552755" cy="1588"/>
          </a:xfrm>
          <a:prstGeom prst="straightConnector1">
            <a:avLst/>
          </a:prstGeom>
          <a:ln w="76200">
            <a:solidFill>
              <a:srgbClr val="9E2A2B"/>
            </a:solidFill>
            <a:prstDash val="dash"/>
            <a:headEnd type="none" w="med" len="med"/>
            <a:tailEnd type="stealth" w="med" len="med"/>
          </a:ln>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1149353" y="1180513"/>
            <a:ext cx="4528868" cy="923330"/>
          </a:xfrm>
          <a:prstGeom prst="rect">
            <a:avLst/>
          </a:prstGeom>
          <a:noFill/>
        </p:spPr>
        <p:txBody>
          <a:bodyPr wrap="square" rtlCol="0">
            <a:spAutoFit/>
          </a:bodyPr>
          <a:lstStyle/>
          <a:p>
            <a:pPr algn="ctr"/>
            <a:r>
              <a:rPr lang="en-US" b="0" dirty="0" smtClean="0">
                <a:solidFill>
                  <a:srgbClr val="9E2A2B"/>
                </a:solidFill>
              </a:rPr>
              <a:t>Site is expected to have more crashes per year on average than its peers</a:t>
            </a:r>
          </a:p>
          <a:p>
            <a:pPr algn="ctr"/>
            <a:r>
              <a:rPr lang="en-US" b="0" i="1" dirty="0" smtClean="0">
                <a:solidFill>
                  <a:srgbClr val="9E2A2B"/>
                </a:solidFill>
                <a:sym typeface="Wingdings" pitchFamily="2" charset="2"/>
              </a:rPr>
              <a:t> Potential for improvement!</a:t>
            </a:r>
            <a:endParaRPr lang="en-US" b="0" i="1" dirty="0">
              <a:solidFill>
                <a:srgbClr val="9E2A2B"/>
              </a:solidFill>
            </a:endParaRPr>
          </a:p>
        </p:txBody>
      </p:sp>
      <p:cxnSp>
        <p:nvCxnSpPr>
          <p:cNvPr id="31" name="Straight Arrow Connector 30"/>
          <p:cNvCxnSpPr/>
          <p:nvPr/>
        </p:nvCxnSpPr>
        <p:spPr>
          <a:xfrm rot="5400000">
            <a:off x="3157228" y="4585071"/>
            <a:ext cx="1424644" cy="1588"/>
          </a:xfrm>
          <a:prstGeom prst="straightConnector1">
            <a:avLst/>
          </a:prstGeom>
          <a:ln w="76200">
            <a:solidFill>
              <a:schemeClr val="accent1"/>
            </a:solidFill>
            <a:prstDash val="dash"/>
            <a:headEnd type="none" w="med" len="med"/>
            <a:tailEnd type="stealth" w="med" len="med"/>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1149353" y="5370074"/>
            <a:ext cx="4528868" cy="646331"/>
          </a:xfrm>
          <a:prstGeom prst="rect">
            <a:avLst/>
          </a:prstGeom>
          <a:noFill/>
        </p:spPr>
        <p:txBody>
          <a:bodyPr wrap="square" rtlCol="0">
            <a:spAutoFit/>
          </a:bodyPr>
          <a:lstStyle/>
          <a:p>
            <a:pPr algn="ctr"/>
            <a:r>
              <a:rPr lang="en-US" b="0" dirty="0" smtClean="0"/>
              <a:t>Site is expected to fewer more crashes per year on average than its peers</a:t>
            </a:r>
            <a:endParaRPr lang="en-US" b="0" dirty="0"/>
          </a:p>
        </p:txBody>
      </p:sp>
      <p:sp>
        <p:nvSpPr>
          <p:cNvPr id="33" name="TextBox 32"/>
          <p:cNvSpPr txBox="1"/>
          <p:nvPr/>
        </p:nvSpPr>
        <p:spPr>
          <a:xfrm>
            <a:off x="2089632" y="2478787"/>
            <a:ext cx="4191000" cy="1015663"/>
          </a:xfrm>
          <a:prstGeom prst="rect">
            <a:avLst/>
          </a:prstGeom>
          <a:noFill/>
        </p:spPr>
        <p:txBody>
          <a:bodyPr wrap="square" rtlCol="0">
            <a:spAutoFit/>
          </a:bodyPr>
          <a:lstStyle/>
          <a:p>
            <a:r>
              <a:rPr lang="en-US" sz="2000" b="1" dirty="0" smtClean="0">
                <a:solidFill>
                  <a:srgbClr val="9E2A2B"/>
                </a:solidFill>
              </a:rPr>
              <a:t>Difference = Expected Excess Crashes (Potential for Safety Improvement)</a:t>
            </a:r>
            <a:endParaRPr lang="en-US" sz="2000" b="1" dirty="0">
              <a:solidFill>
                <a:srgbClr val="9E2A2B"/>
              </a:solidFill>
            </a:endParaRPr>
          </a:p>
        </p:txBody>
      </p:sp>
    </p:spTree>
    <p:extLst>
      <p:ext uri="{BB962C8B-B14F-4D97-AF65-F5344CB8AC3E}">
        <p14:creationId xmlns:p14="http://schemas.microsoft.com/office/powerpoint/2010/main" val="16990963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F68D2E"/>
          </a:solidFill>
          <a:effectLst>
            <a:outerShdw blurRad="50800" dist="38100" dir="5400000" algn="t" rotWithShape="0">
              <a:prstClr val="black">
                <a:alpha val="40000"/>
              </a:prstClr>
            </a:outerShdw>
          </a:effectLst>
        </p:spPr>
        <p:txBody>
          <a:bodyPr/>
          <a:lstStyle/>
          <a:p>
            <a:r>
              <a:rPr lang="en-US" dirty="0" smtClean="0"/>
              <a:t>Highway Safety Manual</a:t>
            </a:r>
            <a:endParaRPr lang="en-US"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10" name="Picture 5"/>
          <p:cNvPicPr>
            <a:picLocks noGrp="1" noChangeAspect="1" noChangeArrowheads="1"/>
          </p:cNvPicPr>
          <p:nvPr>
            <p:ph idx="1"/>
          </p:nvPr>
        </p:nvPicPr>
        <p:blipFill>
          <a:blip r:embed="rId3" cstate="print"/>
          <a:srcRect l="22501" t="16190" r="5640" b="24509"/>
          <a:stretch>
            <a:fillRect/>
          </a:stretch>
        </p:blipFill>
        <p:spPr>
          <a:xfrm>
            <a:off x="248762" y="1295400"/>
            <a:ext cx="8590731" cy="4648200"/>
          </a:xfrm>
        </p:spPr>
      </p:pic>
      <p:grpSp>
        <p:nvGrpSpPr>
          <p:cNvPr id="11" name="Group 60"/>
          <p:cNvGrpSpPr/>
          <p:nvPr/>
        </p:nvGrpSpPr>
        <p:grpSpPr>
          <a:xfrm>
            <a:off x="621267" y="1377696"/>
            <a:ext cx="8065533" cy="4407932"/>
            <a:chOff x="621267" y="1600200"/>
            <a:chExt cx="8065533" cy="4407932"/>
          </a:xfrm>
        </p:grpSpPr>
        <p:sp>
          <p:nvSpPr>
            <p:cNvPr id="12" name="TextBox 11"/>
            <p:cNvSpPr txBox="1"/>
            <p:nvPr/>
          </p:nvSpPr>
          <p:spPr>
            <a:xfrm>
              <a:off x="1295400" y="1676400"/>
              <a:ext cx="2133600" cy="877163"/>
            </a:xfrm>
            <a:prstGeom prst="rect">
              <a:avLst/>
            </a:prstGeom>
            <a:solidFill>
              <a:srgbClr val="FFFFFF"/>
            </a:solidFill>
          </p:spPr>
          <p:txBody>
            <a:bodyPr wrap="square" rtlCol="0">
              <a:spAutoFit/>
            </a:bodyPr>
            <a:lstStyle/>
            <a:p>
              <a:pPr algn="r"/>
              <a:r>
                <a:rPr lang="en-US" sz="1700" i="1" dirty="0" smtClean="0">
                  <a:solidFill>
                    <a:srgbClr val="7030A0"/>
                  </a:solidFill>
                  <a:latin typeface="Century Gothic" pitchFamily="34" charset="0"/>
                </a:rPr>
                <a:t>Site selected for treatment due to short term trend</a:t>
              </a:r>
              <a:endParaRPr lang="en-US" sz="1700" i="1" dirty="0">
                <a:solidFill>
                  <a:srgbClr val="7030A0"/>
                </a:solidFill>
                <a:latin typeface="Century Gothic" pitchFamily="34" charset="0"/>
              </a:endParaRPr>
            </a:p>
          </p:txBody>
        </p:sp>
        <p:cxnSp>
          <p:nvCxnSpPr>
            <p:cNvPr id="13" name="Straight Connector 12"/>
            <p:cNvCxnSpPr/>
            <p:nvPr/>
          </p:nvCxnSpPr>
          <p:spPr>
            <a:xfrm flipH="1" flipV="1">
              <a:off x="4233672" y="1819656"/>
              <a:ext cx="530352" cy="1444752"/>
            </a:xfrm>
            <a:prstGeom prst="line">
              <a:avLst/>
            </a:prstGeom>
            <a:ln w="57150">
              <a:solidFill>
                <a:schemeClr val="bg2">
                  <a:lumMod val="75000"/>
                </a:schemeClr>
              </a:solidFill>
              <a:headEnd type="oval"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5312664" y="3995928"/>
              <a:ext cx="530352" cy="969264"/>
            </a:xfrm>
            <a:prstGeom prst="line">
              <a:avLst/>
            </a:prstGeom>
            <a:ln w="57150">
              <a:solidFill>
                <a:srgbClr val="CC009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H="1">
              <a:off x="3703320" y="1819656"/>
              <a:ext cx="530352" cy="987552"/>
            </a:xfrm>
            <a:prstGeom prst="line">
              <a:avLst/>
            </a:prstGeom>
            <a:ln w="57150">
              <a:solidFill>
                <a:schemeClr val="bg2">
                  <a:lumMod val="60000"/>
                  <a:lumOff val="4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410200" y="1676400"/>
              <a:ext cx="914400" cy="19812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a:off x="3374136" y="2199893"/>
              <a:ext cx="609599" cy="16230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715000" y="3581400"/>
              <a:ext cx="914400" cy="9144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5791200" y="4419600"/>
              <a:ext cx="914400"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5943600" y="4724400"/>
              <a:ext cx="914400"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5791200" y="4654296"/>
              <a:ext cx="228600" cy="228600"/>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p:nvPr/>
          </p:nvCxnSpPr>
          <p:spPr>
            <a:xfrm>
              <a:off x="1828800" y="3575304"/>
              <a:ext cx="4937760" cy="0"/>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764024" y="3264408"/>
              <a:ext cx="548640" cy="731520"/>
            </a:xfrm>
            <a:prstGeom prst="line">
              <a:avLst/>
            </a:prstGeom>
            <a:ln w="57150">
              <a:solidFill>
                <a:srgbClr val="CC009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00600" y="4191000"/>
              <a:ext cx="1143000" cy="0"/>
            </a:xfrm>
            <a:prstGeom prst="line">
              <a:avLst/>
            </a:prstGeom>
            <a:ln w="28575">
              <a:solidFill>
                <a:srgbClr val="CC0099"/>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829450" y="3355717"/>
              <a:ext cx="3270766" cy="369332"/>
            </a:xfrm>
            <a:prstGeom prst="rect">
              <a:avLst/>
            </a:prstGeom>
            <a:solidFill>
              <a:srgbClr val="FFFFFF"/>
            </a:solidFill>
          </p:spPr>
          <p:txBody>
            <a:bodyPr wrap="square" rtlCol="0">
              <a:spAutoFit/>
            </a:bodyPr>
            <a:lstStyle/>
            <a:p>
              <a:r>
                <a:rPr lang="en-US" dirty="0" smtClean="0">
                  <a:latin typeface="Arial Rounded MT Bold" pitchFamily="34" charset="0"/>
                </a:rPr>
                <a:t>Observed Crash Frequency</a:t>
              </a:r>
              <a:endParaRPr lang="en-US" dirty="0">
                <a:latin typeface="Arial Rounded MT Bold" pitchFamily="34" charset="0"/>
              </a:endParaRPr>
            </a:p>
          </p:txBody>
        </p:sp>
        <p:sp>
          <p:nvSpPr>
            <p:cNvPr id="26" name="TextBox 25"/>
            <p:cNvSpPr txBox="1"/>
            <p:nvPr/>
          </p:nvSpPr>
          <p:spPr>
            <a:xfrm>
              <a:off x="3810000" y="5638800"/>
              <a:ext cx="990600" cy="369332"/>
            </a:xfrm>
            <a:prstGeom prst="rect">
              <a:avLst/>
            </a:prstGeom>
            <a:solidFill>
              <a:srgbClr val="FFFFFF"/>
            </a:solidFill>
          </p:spPr>
          <p:txBody>
            <a:bodyPr wrap="square" rtlCol="0">
              <a:spAutoFit/>
            </a:bodyPr>
            <a:lstStyle/>
            <a:p>
              <a:pPr algn="ctr"/>
              <a:r>
                <a:rPr lang="en-US" dirty="0" smtClean="0">
                  <a:latin typeface="Arial Rounded MT Bold" pitchFamily="34" charset="0"/>
                </a:rPr>
                <a:t>Years</a:t>
              </a:r>
              <a:endParaRPr lang="en-US" dirty="0">
                <a:latin typeface="Arial Rounded MT Bold" pitchFamily="34" charset="0"/>
              </a:endParaRPr>
            </a:p>
          </p:txBody>
        </p:sp>
        <p:cxnSp>
          <p:nvCxnSpPr>
            <p:cNvPr id="27" name="Straight Arrow Connector 26"/>
            <p:cNvCxnSpPr/>
            <p:nvPr/>
          </p:nvCxnSpPr>
          <p:spPr>
            <a:xfrm flipV="1">
              <a:off x="5029200" y="4198977"/>
              <a:ext cx="111884" cy="37302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581400" y="4495800"/>
              <a:ext cx="2057400" cy="738664"/>
            </a:xfrm>
            <a:prstGeom prst="rect">
              <a:avLst/>
            </a:prstGeom>
            <a:noFill/>
          </p:spPr>
          <p:txBody>
            <a:bodyPr wrap="square" rtlCol="0">
              <a:spAutoFit/>
            </a:bodyPr>
            <a:lstStyle/>
            <a:p>
              <a:pPr algn="r"/>
              <a:r>
                <a:rPr lang="en-US" sz="1400" u="sng" dirty="0" smtClean="0">
                  <a:solidFill>
                    <a:srgbClr val="CC0099"/>
                  </a:solidFill>
                  <a:latin typeface="Century Gothic" pitchFamily="34" charset="0"/>
                </a:rPr>
                <a:t>Observed</a:t>
              </a:r>
              <a:r>
                <a:rPr lang="en-US" sz="1400" dirty="0" smtClean="0">
                  <a:solidFill>
                    <a:srgbClr val="CC0099"/>
                  </a:solidFill>
                  <a:latin typeface="Century Gothic" pitchFamily="34" charset="0"/>
                </a:rPr>
                <a:t> Average Crash Frequency (after treatment)</a:t>
              </a:r>
              <a:endParaRPr lang="en-US" sz="1400" dirty="0">
                <a:solidFill>
                  <a:srgbClr val="CC0099"/>
                </a:solidFill>
                <a:latin typeface="Century Gothic" pitchFamily="34" charset="0"/>
              </a:endParaRPr>
            </a:p>
          </p:txBody>
        </p:sp>
        <p:sp>
          <p:nvSpPr>
            <p:cNvPr id="29" name="TextBox 28"/>
            <p:cNvSpPr txBox="1"/>
            <p:nvPr/>
          </p:nvSpPr>
          <p:spPr>
            <a:xfrm>
              <a:off x="1295400" y="4162961"/>
              <a:ext cx="1981200" cy="1323439"/>
            </a:xfrm>
            <a:prstGeom prst="rect">
              <a:avLst/>
            </a:prstGeom>
            <a:solidFill>
              <a:srgbClr val="FFFFFF"/>
            </a:solidFill>
          </p:spPr>
          <p:txBody>
            <a:bodyPr wrap="square" rtlCol="0">
              <a:spAutoFit/>
            </a:bodyPr>
            <a:lstStyle/>
            <a:p>
              <a:r>
                <a:rPr lang="en-US" sz="1600" b="1" u="sng" dirty="0" smtClean="0">
                  <a:solidFill>
                    <a:srgbClr val="FF9933"/>
                  </a:solidFill>
                  <a:latin typeface="Century Gothic" pitchFamily="34" charset="0"/>
                </a:rPr>
                <a:t>Expected</a:t>
              </a:r>
              <a:r>
                <a:rPr lang="en-US" sz="1600" b="1" dirty="0" smtClean="0">
                  <a:solidFill>
                    <a:srgbClr val="FF9933"/>
                  </a:solidFill>
                  <a:latin typeface="Century Gothic" pitchFamily="34" charset="0"/>
                </a:rPr>
                <a:t> Average Crash Frequency (without treatment)</a:t>
              </a:r>
              <a:endParaRPr lang="en-US" sz="1600" b="1" dirty="0">
                <a:solidFill>
                  <a:srgbClr val="FF9933"/>
                </a:solidFill>
                <a:latin typeface="Century Gothic" pitchFamily="34" charset="0"/>
              </a:endParaRPr>
            </a:p>
          </p:txBody>
        </p:sp>
        <p:cxnSp>
          <p:nvCxnSpPr>
            <p:cNvPr id="30" name="Straight Arrow Connector 29"/>
            <p:cNvCxnSpPr/>
            <p:nvPr/>
          </p:nvCxnSpPr>
          <p:spPr>
            <a:xfrm rot="180000" flipV="1">
              <a:off x="2450321" y="3581400"/>
              <a:ext cx="152400" cy="685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360000">
              <a:off x="2630367" y="4206240"/>
              <a:ext cx="502920" cy="548640"/>
            </a:xfrm>
            <a:prstGeom prst="line">
              <a:avLst/>
            </a:prstGeom>
            <a:ln w="57150">
              <a:solidFill>
                <a:schemeClr val="bg2">
                  <a:lumMod val="75000"/>
                </a:schemeClr>
              </a:solidFill>
              <a:headEnd type="oval" w="med" len="med"/>
              <a:tailEnd type="oval" w="sm" len="sm"/>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flipH="1">
              <a:off x="3163824" y="2804160"/>
              <a:ext cx="530352" cy="1920240"/>
            </a:xfrm>
            <a:prstGeom prst="line">
              <a:avLst/>
            </a:prstGeom>
            <a:ln w="57150">
              <a:solidFill>
                <a:schemeClr val="bg2">
                  <a:lumMod val="60000"/>
                  <a:lumOff val="4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019800" y="1600200"/>
              <a:ext cx="2667000" cy="16002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4800600" y="1828800"/>
              <a:ext cx="914400" cy="12192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ight Brace 34"/>
            <p:cNvSpPr/>
            <p:nvPr/>
          </p:nvSpPr>
          <p:spPr>
            <a:xfrm>
              <a:off x="6096000" y="3581400"/>
              <a:ext cx="304800" cy="609600"/>
            </a:xfrm>
            <a:prstGeom prst="rightBrace">
              <a:avLst>
                <a:gd name="adj1" fmla="val 85980"/>
                <a:gd name="adj2" fmla="val 48686"/>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TextBox 35"/>
            <p:cNvSpPr txBox="1"/>
            <p:nvPr/>
          </p:nvSpPr>
          <p:spPr>
            <a:xfrm>
              <a:off x="6096000" y="1981200"/>
              <a:ext cx="1524000" cy="830997"/>
            </a:xfrm>
            <a:prstGeom prst="rect">
              <a:avLst/>
            </a:prstGeom>
            <a:solidFill>
              <a:srgbClr val="FFFFFF"/>
            </a:solidFill>
          </p:spPr>
          <p:txBody>
            <a:bodyPr wrap="square" rtlCol="0">
              <a:spAutoFit/>
            </a:bodyPr>
            <a:lstStyle/>
            <a:p>
              <a:r>
                <a:rPr lang="en-US" sz="1600" u="sng" dirty="0" smtClean="0">
                  <a:solidFill>
                    <a:srgbClr val="008000"/>
                  </a:solidFill>
                  <a:latin typeface="Century Gothic" pitchFamily="34" charset="0"/>
                </a:rPr>
                <a:t>Perceived</a:t>
              </a:r>
              <a:r>
                <a:rPr lang="en-US" sz="1600" dirty="0" smtClean="0">
                  <a:solidFill>
                    <a:srgbClr val="008000"/>
                  </a:solidFill>
                  <a:latin typeface="Century Gothic" pitchFamily="34" charset="0"/>
                </a:rPr>
                <a:t> effectiveness</a:t>
              </a:r>
            </a:p>
            <a:p>
              <a:r>
                <a:rPr lang="en-US" sz="1600" dirty="0" smtClean="0">
                  <a:solidFill>
                    <a:srgbClr val="008000"/>
                  </a:solidFill>
                  <a:latin typeface="Century Gothic" pitchFamily="34" charset="0"/>
                </a:rPr>
                <a:t>of treatment</a:t>
              </a:r>
              <a:endParaRPr lang="en-US" sz="1600" dirty="0">
                <a:solidFill>
                  <a:srgbClr val="008000"/>
                </a:solidFill>
                <a:latin typeface="Century Gothic" pitchFamily="34" charset="0"/>
              </a:endParaRPr>
            </a:p>
          </p:txBody>
        </p:sp>
        <p:sp>
          <p:nvSpPr>
            <p:cNvPr id="37" name="Rectangle 36"/>
            <p:cNvSpPr/>
            <p:nvPr/>
          </p:nvSpPr>
          <p:spPr>
            <a:xfrm>
              <a:off x="6477000" y="3886200"/>
              <a:ext cx="2209800" cy="16002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324600" y="3724870"/>
              <a:ext cx="1676400" cy="923330"/>
            </a:xfrm>
            <a:prstGeom prst="rect">
              <a:avLst/>
            </a:prstGeom>
            <a:noFill/>
          </p:spPr>
          <p:txBody>
            <a:bodyPr wrap="square" rtlCol="0">
              <a:spAutoFit/>
            </a:bodyPr>
            <a:lstStyle/>
            <a:p>
              <a:r>
                <a:rPr lang="en-US" b="1" i="1" u="sng" dirty="0" smtClean="0">
                  <a:solidFill>
                    <a:srgbClr val="0070C0"/>
                  </a:solidFill>
                  <a:latin typeface="Century Gothic" pitchFamily="34" charset="0"/>
                </a:rPr>
                <a:t>Actual </a:t>
              </a:r>
              <a:r>
                <a:rPr lang="en-US" b="1" i="1" dirty="0" smtClean="0">
                  <a:solidFill>
                    <a:srgbClr val="0070C0"/>
                  </a:solidFill>
                  <a:latin typeface="Century Gothic" pitchFamily="34" charset="0"/>
                </a:rPr>
                <a:t>effectiveness </a:t>
              </a:r>
            </a:p>
            <a:p>
              <a:r>
                <a:rPr lang="en-US" b="1" i="1" dirty="0" smtClean="0">
                  <a:solidFill>
                    <a:srgbClr val="0070C0"/>
                  </a:solidFill>
                  <a:latin typeface="Century Gothic" pitchFamily="34" charset="0"/>
                </a:rPr>
                <a:t>of treatment</a:t>
              </a:r>
              <a:endParaRPr lang="en-US" b="1" i="1" dirty="0">
                <a:solidFill>
                  <a:srgbClr val="0070C0"/>
                </a:solidFill>
                <a:latin typeface="Century Gothic" pitchFamily="34" charset="0"/>
              </a:endParaRPr>
            </a:p>
          </p:txBody>
        </p:sp>
        <p:cxnSp>
          <p:nvCxnSpPr>
            <p:cNvPr id="39" name="Straight Arrow Connector 38"/>
            <p:cNvCxnSpPr/>
            <p:nvPr/>
          </p:nvCxnSpPr>
          <p:spPr>
            <a:xfrm flipV="1">
              <a:off x="6019800" y="1783080"/>
              <a:ext cx="0" cy="3200400"/>
            </a:xfrm>
            <a:prstGeom prst="straightConnector1">
              <a:avLst/>
            </a:prstGeom>
            <a:ln w="19050">
              <a:solidFill>
                <a:srgbClr val="008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9462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F68D2E"/>
          </a:solidFill>
          <a:effectLst>
            <a:outerShdw blurRad="50800" dist="38100" dir="5400000" algn="t" rotWithShape="0">
              <a:prstClr val="black">
                <a:alpha val="40000"/>
              </a:prstClr>
            </a:outerShdw>
          </a:effectLst>
        </p:spPr>
        <p:txBody>
          <a:bodyPr/>
          <a:lstStyle/>
          <a:p>
            <a:r>
              <a:rPr lang="en-US" dirty="0" smtClean="0"/>
              <a:t>Available Site Types</a:t>
            </a:r>
            <a:endParaRPr lang="en-US"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
        <p:nvSpPr>
          <p:cNvPr id="5" name="Rectangle 3"/>
          <p:cNvSpPr>
            <a:spLocks noGrp="1"/>
          </p:cNvSpPr>
          <p:nvPr>
            <p:ph idx="1"/>
          </p:nvPr>
        </p:nvSpPr>
        <p:spPr>
          <a:xfrm>
            <a:off x="457200" y="1600200"/>
            <a:ext cx="8229600" cy="4525963"/>
          </a:xfrm>
        </p:spPr>
        <p:txBody>
          <a:bodyPr/>
          <a:lstStyle/>
          <a:p>
            <a:endParaRPr lang="en-US" dirty="0" smtClean="0"/>
          </a:p>
          <a:p>
            <a:endParaRPr lang="en-US" dirty="0" smtClean="0"/>
          </a:p>
        </p:txBody>
      </p:sp>
      <p:pic>
        <p:nvPicPr>
          <p:cNvPr id="6" name="Picture 5"/>
          <p:cNvPicPr>
            <a:picLocks noChangeAspect="1"/>
          </p:cNvPicPr>
          <p:nvPr/>
        </p:nvPicPr>
        <p:blipFill>
          <a:blip r:embed="rId3"/>
          <a:stretch>
            <a:fillRect/>
          </a:stretch>
        </p:blipFill>
        <p:spPr>
          <a:xfrm>
            <a:off x="0" y="1104900"/>
            <a:ext cx="9144000" cy="4947209"/>
          </a:xfrm>
          <a:prstGeom prst="rect">
            <a:avLst/>
          </a:prstGeom>
        </p:spPr>
      </p:pic>
      <p:sp>
        <p:nvSpPr>
          <p:cNvPr id="7" name="Freeform 6"/>
          <p:cNvSpPr/>
          <p:nvPr/>
        </p:nvSpPr>
        <p:spPr>
          <a:xfrm>
            <a:off x="0" y="3218688"/>
            <a:ext cx="9153144" cy="402336"/>
          </a:xfrm>
          <a:custGeom>
            <a:avLst/>
            <a:gdLst>
              <a:gd name="connsiteX0" fmla="*/ 0 w 9153144"/>
              <a:gd name="connsiteY0" fmla="*/ 0 h 402336"/>
              <a:gd name="connsiteX1" fmla="*/ 4434840 w 9153144"/>
              <a:gd name="connsiteY1" fmla="*/ 283464 h 402336"/>
              <a:gd name="connsiteX2" fmla="*/ 9153144 w 9153144"/>
              <a:gd name="connsiteY2" fmla="*/ 402336 h 402336"/>
            </a:gdLst>
            <a:ahLst/>
            <a:cxnLst>
              <a:cxn ang="0">
                <a:pos x="connsiteX0" y="connsiteY0"/>
              </a:cxn>
              <a:cxn ang="0">
                <a:pos x="connsiteX1" y="connsiteY1"/>
              </a:cxn>
              <a:cxn ang="0">
                <a:pos x="connsiteX2" y="connsiteY2"/>
              </a:cxn>
            </a:cxnLst>
            <a:rect l="l" t="t" r="r" b="b"/>
            <a:pathLst>
              <a:path w="9153144" h="402336">
                <a:moveTo>
                  <a:pt x="0" y="0"/>
                </a:moveTo>
                <a:cubicBezTo>
                  <a:pt x="1454658" y="108204"/>
                  <a:pt x="2909316" y="216408"/>
                  <a:pt x="4434840" y="283464"/>
                </a:cubicBezTo>
                <a:cubicBezTo>
                  <a:pt x="5960364" y="350520"/>
                  <a:pt x="7556754" y="376428"/>
                  <a:pt x="9153144" y="402336"/>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rot="218481">
            <a:off x="21844" y="2974159"/>
            <a:ext cx="2056973" cy="369332"/>
          </a:xfrm>
          <a:prstGeom prst="rect">
            <a:avLst/>
          </a:prstGeom>
          <a:noFill/>
        </p:spPr>
        <p:txBody>
          <a:bodyPr wrap="none" rtlCol="0">
            <a:spAutoFit/>
          </a:bodyPr>
          <a:lstStyle/>
          <a:p>
            <a:r>
              <a:rPr lang="en-US" dirty="0" smtClean="0">
                <a:solidFill>
                  <a:srgbClr val="FF0000"/>
                </a:solidFill>
              </a:rPr>
              <a:t>Freeway Segment</a:t>
            </a:r>
            <a:endParaRPr lang="en-US" dirty="0">
              <a:solidFill>
                <a:srgbClr val="FF0000"/>
              </a:solidFill>
            </a:endParaRPr>
          </a:p>
        </p:txBody>
      </p:sp>
      <p:sp>
        <p:nvSpPr>
          <p:cNvPr id="10" name="Freeform 9"/>
          <p:cNvSpPr/>
          <p:nvPr/>
        </p:nvSpPr>
        <p:spPr>
          <a:xfrm>
            <a:off x="2702719" y="3481388"/>
            <a:ext cx="1738312" cy="768537"/>
          </a:xfrm>
          <a:custGeom>
            <a:avLst/>
            <a:gdLst>
              <a:gd name="connsiteX0" fmla="*/ 0 w 1738312"/>
              <a:gd name="connsiteY0" fmla="*/ 0 h 768537"/>
              <a:gd name="connsiteX1" fmla="*/ 376237 w 1738312"/>
              <a:gd name="connsiteY1" fmla="*/ 78581 h 768537"/>
              <a:gd name="connsiteX2" fmla="*/ 671512 w 1738312"/>
              <a:gd name="connsiteY2" fmla="*/ 200025 h 768537"/>
              <a:gd name="connsiteX3" fmla="*/ 878681 w 1738312"/>
              <a:gd name="connsiteY3" fmla="*/ 416718 h 768537"/>
              <a:gd name="connsiteX4" fmla="*/ 1028700 w 1738312"/>
              <a:gd name="connsiteY4" fmla="*/ 602456 h 768537"/>
              <a:gd name="connsiteX5" fmla="*/ 1154906 w 1738312"/>
              <a:gd name="connsiteY5" fmla="*/ 695325 h 768537"/>
              <a:gd name="connsiteX6" fmla="*/ 1357312 w 1738312"/>
              <a:gd name="connsiteY6" fmla="*/ 764381 h 768537"/>
              <a:gd name="connsiteX7" fmla="*/ 1738312 w 1738312"/>
              <a:gd name="connsiteY7" fmla="*/ 754856 h 76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8312" h="768537">
                <a:moveTo>
                  <a:pt x="0" y="0"/>
                </a:moveTo>
                <a:cubicBezTo>
                  <a:pt x="132159" y="22622"/>
                  <a:pt x="264318" y="45244"/>
                  <a:pt x="376237" y="78581"/>
                </a:cubicBezTo>
                <a:cubicBezTo>
                  <a:pt x="488156" y="111918"/>
                  <a:pt x="587771" y="143669"/>
                  <a:pt x="671512" y="200025"/>
                </a:cubicBezTo>
                <a:cubicBezTo>
                  <a:pt x="755253" y="256381"/>
                  <a:pt x="819150" y="349646"/>
                  <a:pt x="878681" y="416718"/>
                </a:cubicBezTo>
                <a:cubicBezTo>
                  <a:pt x="938212" y="483790"/>
                  <a:pt x="982663" y="556022"/>
                  <a:pt x="1028700" y="602456"/>
                </a:cubicBezTo>
                <a:cubicBezTo>
                  <a:pt x="1074737" y="648890"/>
                  <a:pt x="1100137" y="668338"/>
                  <a:pt x="1154906" y="695325"/>
                </a:cubicBezTo>
                <a:cubicBezTo>
                  <a:pt x="1209675" y="722312"/>
                  <a:pt x="1260078" y="754459"/>
                  <a:pt x="1357312" y="764381"/>
                </a:cubicBezTo>
                <a:cubicBezTo>
                  <a:pt x="1454546" y="774303"/>
                  <a:pt x="1596429" y="764579"/>
                  <a:pt x="1738312" y="754856"/>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3759570" y="3588544"/>
            <a:ext cx="921968" cy="576444"/>
          </a:xfrm>
          <a:custGeom>
            <a:avLst/>
            <a:gdLst>
              <a:gd name="connsiteX0" fmla="*/ 921968 w 921968"/>
              <a:gd name="connsiteY0" fmla="*/ 2381 h 576444"/>
              <a:gd name="connsiteX1" fmla="*/ 381424 w 921968"/>
              <a:gd name="connsiteY1" fmla="*/ 0 h 576444"/>
              <a:gd name="connsiteX2" fmla="*/ 226643 w 921968"/>
              <a:gd name="connsiteY2" fmla="*/ 19050 h 576444"/>
              <a:gd name="connsiteX3" fmla="*/ 76624 w 921968"/>
              <a:gd name="connsiteY3" fmla="*/ 92869 h 576444"/>
              <a:gd name="connsiteX4" fmla="*/ 424 w 921968"/>
              <a:gd name="connsiteY4" fmla="*/ 273844 h 576444"/>
              <a:gd name="connsiteX5" fmla="*/ 50430 w 921968"/>
              <a:gd name="connsiteY5" fmla="*/ 433387 h 576444"/>
              <a:gd name="connsiteX6" fmla="*/ 145680 w 921968"/>
              <a:gd name="connsiteY6" fmla="*/ 531019 h 576444"/>
              <a:gd name="connsiteX7" fmla="*/ 245693 w 921968"/>
              <a:gd name="connsiteY7" fmla="*/ 573881 h 576444"/>
              <a:gd name="connsiteX8" fmla="*/ 388568 w 921968"/>
              <a:gd name="connsiteY8" fmla="*/ 561975 h 576444"/>
              <a:gd name="connsiteX9" fmla="*/ 510011 w 921968"/>
              <a:gd name="connsiteY9" fmla="*/ 483394 h 576444"/>
              <a:gd name="connsiteX10" fmla="*/ 571924 w 921968"/>
              <a:gd name="connsiteY10" fmla="*/ 361950 h 576444"/>
              <a:gd name="connsiteX11" fmla="*/ 602880 w 921968"/>
              <a:gd name="connsiteY11" fmla="*/ 161925 h 57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968" h="576444">
                <a:moveTo>
                  <a:pt x="921968" y="2381"/>
                </a:moveTo>
                <a:lnTo>
                  <a:pt x="381424" y="0"/>
                </a:lnTo>
                <a:cubicBezTo>
                  <a:pt x="265536" y="2778"/>
                  <a:pt x="277443" y="3572"/>
                  <a:pt x="226643" y="19050"/>
                </a:cubicBezTo>
                <a:cubicBezTo>
                  <a:pt x="175843" y="34528"/>
                  <a:pt x="114327" y="50403"/>
                  <a:pt x="76624" y="92869"/>
                </a:cubicBezTo>
                <a:cubicBezTo>
                  <a:pt x="38921" y="135335"/>
                  <a:pt x="4790" y="217091"/>
                  <a:pt x="424" y="273844"/>
                </a:cubicBezTo>
                <a:cubicBezTo>
                  <a:pt x="-3942" y="330597"/>
                  <a:pt x="26221" y="390525"/>
                  <a:pt x="50430" y="433387"/>
                </a:cubicBezTo>
                <a:cubicBezTo>
                  <a:pt x="74639" y="476249"/>
                  <a:pt x="113136" y="507603"/>
                  <a:pt x="145680" y="531019"/>
                </a:cubicBezTo>
                <a:cubicBezTo>
                  <a:pt x="178224" y="554435"/>
                  <a:pt x="205212" y="568722"/>
                  <a:pt x="245693" y="573881"/>
                </a:cubicBezTo>
                <a:cubicBezTo>
                  <a:pt x="286174" y="579040"/>
                  <a:pt x="344515" y="577056"/>
                  <a:pt x="388568" y="561975"/>
                </a:cubicBezTo>
                <a:cubicBezTo>
                  <a:pt x="432621" y="546894"/>
                  <a:pt x="479452" y="516732"/>
                  <a:pt x="510011" y="483394"/>
                </a:cubicBezTo>
                <a:cubicBezTo>
                  <a:pt x="540570" y="450057"/>
                  <a:pt x="556446" y="415528"/>
                  <a:pt x="571924" y="361950"/>
                </a:cubicBezTo>
                <a:cubicBezTo>
                  <a:pt x="587402" y="308372"/>
                  <a:pt x="595141" y="235148"/>
                  <a:pt x="602880" y="161925"/>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4379119" y="2597944"/>
            <a:ext cx="1262062" cy="862012"/>
          </a:xfrm>
          <a:custGeom>
            <a:avLst/>
            <a:gdLst>
              <a:gd name="connsiteX0" fmla="*/ 1262062 w 1262062"/>
              <a:gd name="connsiteY0" fmla="*/ 862012 h 862012"/>
              <a:gd name="connsiteX1" fmla="*/ 926306 w 1262062"/>
              <a:gd name="connsiteY1" fmla="*/ 826294 h 862012"/>
              <a:gd name="connsiteX2" fmla="*/ 595312 w 1262062"/>
              <a:gd name="connsiteY2" fmla="*/ 769144 h 862012"/>
              <a:gd name="connsiteX3" fmla="*/ 326231 w 1262062"/>
              <a:gd name="connsiteY3" fmla="*/ 614362 h 862012"/>
              <a:gd name="connsiteX4" fmla="*/ 178594 w 1262062"/>
              <a:gd name="connsiteY4" fmla="*/ 476250 h 862012"/>
              <a:gd name="connsiteX5" fmla="*/ 59531 w 1262062"/>
              <a:gd name="connsiteY5" fmla="*/ 242887 h 862012"/>
              <a:gd name="connsiteX6" fmla="*/ 0 w 1262062"/>
              <a:gd name="connsiteY6" fmla="*/ 0 h 86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062" h="862012">
                <a:moveTo>
                  <a:pt x="1262062" y="862012"/>
                </a:moveTo>
                <a:cubicBezTo>
                  <a:pt x="1149746" y="851892"/>
                  <a:pt x="1037431" y="841772"/>
                  <a:pt x="926306" y="826294"/>
                </a:cubicBezTo>
                <a:cubicBezTo>
                  <a:pt x="815181" y="810816"/>
                  <a:pt x="695324" y="804466"/>
                  <a:pt x="595312" y="769144"/>
                </a:cubicBezTo>
                <a:cubicBezTo>
                  <a:pt x="495300" y="733822"/>
                  <a:pt x="395684" y="663178"/>
                  <a:pt x="326231" y="614362"/>
                </a:cubicBezTo>
                <a:cubicBezTo>
                  <a:pt x="256778" y="565546"/>
                  <a:pt x="223044" y="538163"/>
                  <a:pt x="178594" y="476250"/>
                </a:cubicBezTo>
                <a:cubicBezTo>
                  <a:pt x="134144" y="414337"/>
                  <a:pt x="89297" y="322262"/>
                  <a:pt x="59531" y="242887"/>
                </a:cubicBezTo>
                <a:cubicBezTo>
                  <a:pt x="29765" y="163512"/>
                  <a:pt x="14882" y="81756"/>
                  <a:pt x="0" y="0"/>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2278856" y="2672907"/>
            <a:ext cx="2040732" cy="622654"/>
          </a:xfrm>
          <a:custGeom>
            <a:avLst/>
            <a:gdLst>
              <a:gd name="connsiteX0" fmla="*/ 2040732 w 2040732"/>
              <a:gd name="connsiteY0" fmla="*/ 1237 h 622654"/>
              <a:gd name="connsiteX1" fmla="*/ 1766888 w 2040732"/>
              <a:gd name="connsiteY1" fmla="*/ 10762 h 622654"/>
              <a:gd name="connsiteX2" fmla="*/ 1507332 w 2040732"/>
              <a:gd name="connsiteY2" fmla="*/ 79818 h 622654"/>
              <a:gd name="connsiteX3" fmla="*/ 1340644 w 2040732"/>
              <a:gd name="connsiteY3" fmla="*/ 227456 h 622654"/>
              <a:gd name="connsiteX4" fmla="*/ 1121569 w 2040732"/>
              <a:gd name="connsiteY4" fmla="*/ 417956 h 622654"/>
              <a:gd name="connsiteX5" fmla="*/ 962025 w 2040732"/>
              <a:gd name="connsiteY5" fmla="*/ 537018 h 622654"/>
              <a:gd name="connsiteX6" fmla="*/ 826294 w 2040732"/>
              <a:gd name="connsiteY6" fmla="*/ 589406 h 622654"/>
              <a:gd name="connsiteX7" fmla="*/ 688182 w 2040732"/>
              <a:gd name="connsiteY7" fmla="*/ 620362 h 622654"/>
              <a:gd name="connsiteX8" fmla="*/ 583407 w 2040732"/>
              <a:gd name="connsiteY8" fmla="*/ 620362 h 622654"/>
              <a:gd name="connsiteX9" fmla="*/ 0 w 2040732"/>
              <a:gd name="connsiteY9" fmla="*/ 615599 h 62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0732" h="622654">
                <a:moveTo>
                  <a:pt x="2040732" y="1237"/>
                </a:moveTo>
                <a:cubicBezTo>
                  <a:pt x="1948260" y="-549"/>
                  <a:pt x="1855788" y="-2335"/>
                  <a:pt x="1766888" y="10762"/>
                </a:cubicBezTo>
                <a:cubicBezTo>
                  <a:pt x="1677988" y="23859"/>
                  <a:pt x="1578373" y="43702"/>
                  <a:pt x="1507332" y="79818"/>
                </a:cubicBezTo>
                <a:cubicBezTo>
                  <a:pt x="1436291" y="115934"/>
                  <a:pt x="1340644" y="227456"/>
                  <a:pt x="1340644" y="227456"/>
                </a:cubicBezTo>
                <a:cubicBezTo>
                  <a:pt x="1276350" y="283812"/>
                  <a:pt x="1184672" y="366362"/>
                  <a:pt x="1121569" y="417956"/>
                </a:cubicBezTo>
                <a:cubicBezTo>
                  <a:pt x="1058466" y="469550"/>
                  <a:pt x="1011237" y="508443"/>
                  <a:pt x="962025" y="537018"/>
                </a:cubicBezTo>
                <a:cubicBezTo>
                  <a:pt x="912812" y="565593"/>
                  <a:pt x="871934" y="575515"/>
                  <a:pt x="826294" y="589406"/>
                </a:cubicBezTo>
                <a:cubicBezTo>
                  <a:pt x="780654" y="603297"/>
                  <a:pt x="728663" y="615203"/>
                  <a:pt x="688182" y="620362"/>
                </a:cubicBezTo>
                <a:cubicBezTo>
                  <a:pt x="647701" y="625521"/>
                  <a:pt x="583407" y="620362"/>
                  <a:pt x="583407" y="620362"/>
                </a:cubicBezTo>
                <a:lnTo>
                  <a:pt x="0" y="615599"/>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3720161" y="2738082"/>
            <a:ext cx="613714" cy="659962"/>
          </a:xfrm>
          <a:custGeom>
            <a:avLst/>
            <a:gdLst>
              <a:gd name="connsiteX0" fmla="*/ 613714 w 613714"/>
              <a:gd name="connsiteY0" fmla="*/ 659962 h 659962"/>
              <a:gd name="connsiteX1" fmla="*/ 320820 w 613714"/>
              <a:gd name="connsiteY1" fmla="*/ 629006 h 659962"/>
              <a:gd name="connsiteX2" fmla="*/ 127939 w 613714"/>
              <a:gd name="connsiteY2" fmla="*/ 559949 h 659962"/>
              <a:gd name="connsiteX3" fmla="*/ 18402 w 613714"/>
              <a:gd name="connsiteY3" fmla="*/ 436124 h 659962"/>
              <a:gd name="connsiteX4" fmla="*/ 8877 w 613714"/>
              <a:gd name="connsiteY4" fmla="*/ 240862 h 659962"/>
              <a:gd name="connsiteX5" fmla="*/ 108889 w 613714"/>
              <a:gd name="connsiteY5" fmla="*/ 90843 h 659962"/>
              <a:gd name="connsiteX6" fmla="*/ 297008 w 613714"/>
              <a:gd name="connsiteY6" fmla="*/ 12262 h 659962"/>
              <a:gd name="connsiteX7" fmla="*/ 416070 w 613714"/>
              <a:gd name="connsiteY7" fmla="*/ 356 h 659962"/>
              <a:gd name="connsiteX8" fmla="*/ 489889 w 613714"/>
              <a:gd name="connsiteY8" fmla="*/ 12262 h 659962"/>
              <a:gd name="connsiteX9" fmla="*/ 570852 w 613714"/>
              <a:gd name="connsiteY9" fmla="*/ 93224 h 65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3714" h="659962">
                <a:moveTo>
                  <a:pt x="613714" y="659962"/>
                </a:moveTo>
                <a:cubicBezTo>
                  <a:pt x="507748" y="652818"/>
                  <a:pt x="401782" y="645675"/>
                  <a:pt x="320820" y="629006"/>
                </a:cubicBezTo>
                <a:cubicBezTo>
                  <a:pt x="239857" y="612337"/>
                  <a:pt x="178342" y="592096"/>
                  <a:pt x="127939" y="559949"/>
                </a:cubicBezTo>
                <a:cubicBezTo>
                  <a:pt x="77536" y="527802"/>
                  <a:pt x="38246" y="489305"/>
                  <a:pt x="18402" y="436124"/>
                </a:cubicBezTo>
                <a:cubicBezTo>
                  <a:pt x="-1442" y="382943"/>
                  <a:pt x="-6204" y="298409"/>
                  <a:pt x="8877" y="240862"/>
                </a:cubicBezTo>
                <a:cubicBezTo>
                  <a:pt x="23958" y="183315"/>
                  <a:pt x="60867" y="128943"/>
                  <a:pt x="108889" y="90843"/>
                </a:cubicBezTo>
                <a:cubicBezTo>
                  <a:pt x="156911" y="52743"/>
                  <a:pt x="245811" y="27343"/>
                  <a:pt x="297008" y="12262"/>
                </a:cubicBezTo>
                <a:cubicBezTo>
                  <a:pt x="348205" y="-2819"/>
                  <a:pt x="383923" y="356"/>
                  <a:pt x="416070" y="356"/>
                </a:cubicBezTo>
                <a:cubicBezTo>
                  <a:pt x="448217" y="356"/>
                  <a:pt x="464092" y="-3216"/>
                  <a:pt x="489889" y="12262"/>
                </a:cubicBezTo>
                <a:cubicBezTo>
                  <a:pt x="515686" y="27740"/>
                  <a:pt x="543269" y="60482"/>
                  <a:pt x="570852" y="93224"/>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4531519" y="3629865"/>
            <a:ext cx="1552575" cy="989760"/>
          </a:xfrm>
          <a:custGeom>
            <a:avLst/>
            <a:gdLst>
              <a:gd name="connsiteX0" fmla="*/ 0 w 1552575"/>
              <a:gd name="connsiteY0" fmla="*/ 989760 h 989760"/>
              <a:gd name="connsiteX1" fmla="*/ 95250 w 1552575"/>
              <a:gd name="connsiteY1" fmla="*/ 646860 h 989760"/>
              <a:gd name="connsiteX2" fmla="*/ 254794 w 1552575"/>
              <a:gd name="connsiteY2" fmla="*/ 396829 h 989760"/>
              <a:gd name="connsiteX3" fmla="*/ 504825 w 1552575"/>
              <a:gd name="connsiteY3" fmla="*/ 163466 h 989760"/>
              <a:gd name="connsiteX4" fmla="*/ 792956 w 1552575"/>
              <a:gd name="connsiteY4" fmla="*/ 39641 h 989760"/>
              <a:gd name="connsiteX5" fmla="*/ 1088231 w 1552575"/>
              <a:gd name="connsiteY5" fmla="*/ 1541 h 989760"/>
              <a:gd name="connsiteX6" fmla="*/ 1552575 w 1552575"/>
              <a:gd name="connsiteY6" fmla="*/ 11066 h 9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575" h="989760">
                <a:moveTo>
                  <a:pt x="0" y="989760"/>
                </a:moveTo>
                <a:cubicBezTo>
                  <a:pt x="26392" y="867721"/>
                  <a:pt x="52784" y="745682"/>
                  <a:pt x="95250" y="646860"/>
                </a:cubicBezTo>
                <a:cubicBezTo>
                  <a:pt x="137716" y="548038"/>
                  <a:pt x="186531" y="477395"/>
                  <a:pt x="254794" y="396829"/>
                </a:cubicBezTo>
                <a:cubicBezTo>
                  <a:pt x="323057" y="316263"/>
                  <a:pt x="415131" y="222997"/>
                  <a:pt x="504825" y="163466"/>
                </a:cubicBezTo>
                <a:cubicBezTo>
                  <a:pt x="594519" y="103935"/>
                  <a:pt x="695722" y="66628"/>
                  <a:pt x="792956" y="39641"/>
                </a:cubicBezTo>
                <a:cubicBezTo>
                  <a:pt x="890190" y="12653"/>
                  <a:pt x="961628" y="6303"/>
                  <a:pt x="1088231" y="1541"/>
                </a:cubicBezTo>
                <a:cubicBezTo>
                  <a:pt x="1214834" y="-3221"/>
                  <a:pt x="1383704" y="3922"/>
                  <a:pt x="1552575" y="11066"/>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872092" y="2392310"/>
            <a:ext cx="915635" cy="369332"/>
          </a:xfrm>
          <a:prstGeom prst="rect">
            <a:avLst/>
          </a:prstGeom>
          <a:noFill/>
        </p:spPr>
        <p:txBody>
          <a:bodyPr wrap="none" rtlCol="0">
            <a:spAutoFit/>
          </a:bodyPr>
          <a:lstStyle/>
          <a:p>
            <a:r>
              <a:rPr lang="en-US" dirty="0" smtClean="0">
                <a:solidFill>
                  <a:srgbClr val="0070C0"/>
                </a:solidFill>
              </a:rPr>
              <a:t>Ramps</a:t>
            </a:r>
            <a:endParaRPr lang="en-US" dirty="0">
              <a:solidFill>
                <a:srgbClr val="0070C0"/>
              </a:solidFill>
            </a:endParaRPr>
          </a:p>
        </p:txBody>
      </p:sp>
      <p:sp>
        <p:nvSpPr>
          <p:cNvPr id="17" name="Freeform 16"/>
          <p:cNvSpPr/>
          <p:nvPr/>
        </p:nvSpPr>
        <p:spPr>
          <a:xfrm>
            <a:off x="4244927" y="1136650"/>
            <a:ext cx="276273" cy="4083050"/>
          </a:xfrm>
          <a:custGeom>
            <a:avLst/>
            <a:gdLst>
              <a:gd name="connsiteX0" fmla="*/ 66723 w 276273"/>
              <a:gd name="connsiteY0" fmla="*/ 0 h 4083050"/>
              <a:gd name="connsiteX1" fmla="*/ 9573 w 276273"/>
              <a:gd name="connsiteY1" fmla="*/ 387350 h 4083050"/>
              <a:gd name="connsiteX2" fmla="*/ 15923 w 276273"/>
              <a:gd name="connsiteY2" fmla="*/ 742950 h 4083050"/>
              <a:gd name="connsiteX3" fmla="*/ 161973 w 276273"/>
              <a:gd name="connsiteY3" fmla="*/ 2590800 h 4083050"/>
              <a:gd name="connsiteX4" fmla="*/ 276273 w 276273"/>
              <a:gd name="connsiteY4" fmla="*/ 4083050 h 408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3" h="4083050">
                <a:moveTo>
                  <a:pt x="66723" y="0"/>
                </a:moveTo>
                <a:cubicBezTo>
                  <a:pt x="42381" y="131762"/>
                  <a:pt x="18040" y="263525"/>
                  <a:pt x="9573" y="387350"/>
                </a:cubicBezTo>
                <a:cubicBezTo>
                  <a:pt x="1106" y="511175"/>
                  <a:pt x="-9477" y="375708"/>
                  <a:pt x="15923" y="742950"/>
                </a:cubicBezTo>
                <a:cubicBezTo>
                  <a:pt x="41323" y="1110192"/>
                  <a:pt x="118581" y="2034117"/>
                  <a:pt x="161973" y="2590800"/>
                </a:cubicBezTo>
                <a:cubicBezTo>
                  <a:pt x="205365" y="3147483"/>
                  <a:pt x="240819" y="3615266"/>
                  <a:pt x="276273" y="408305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4332288" y="1091667"/>
            <a:ext cx="1941557" cy="369332"/>
          </a:xfrm>
          <a:prstGeom prst="rect">
            <a:avLst/>
          </a:prstGeom>
          <a:noFill/>
        </p:spPr>
        <p:txBody>
          <a:bodyPr wrap="none" rtlCol="0">
            <a:spAutoFit/>
          </a:bodyPr>
          <a:lstStyle/>
          <a:p>
            <a:r>
              <a:rPr lang="en-US" dirty="0" smtClean="0">
                <a:solidFill>
                  <a:srgbClr val="00B050"/>
                </a:solidFill>
              </a:rPr>
              <a:t>Divided Segment</a:t>
            </a:r>
            <a:endParaRPr lang="en-US" dirty="0">
              <a:solidFill>
                <a:srgbClr val="00B050"/>
              </a:solidFill>
            </a:endParaRPr>
          </a:p>
        </p:txBody>
      </p:sp>
      <p:sp>
        <p:nvSpPr>
          <p:cNvPr id="19" name="Freeform 18"/>
          <p:cNvSpPr/>
          <p:nvPr/>
        </p:nvSpPr>
        <p:spPr>
          <a:xfrm>
            <a:off x="1447800" y="1371600"/>
            <a:ext cx="2800350" cy="488950"/>
          </a:xfrm>
          <a:custGeom>
            <a:avLst/>
            <a:gdLst>
              <a:gd name="connsiteX0" fmla="*/ 2800350 w 2800350"/>
              <a:gd name="connsiteY0" fmla="*/ 488950 h 488950"/>
              <a:gd name="connsiteX1" fmla="*/ 2724150 w 2800350"/>
              <a:gd name="connsiteY1" fmla="*/ 476250 h 488950"/>
              <a:gd name="connsiteX2" fmla="*/ 2419350 w 2800350"/>
              <a:gd name="connsiteY2" fmla="*/ 444500 h 488950"/>
              <a:gd name="connsiteX3" fmla="*/ 2127250 w 2800350"/>
              <a:gd name="connsiteY3" fmla="*/ 387350 h 488950"/>
              <a:gd name="connsiteX4" fmla="*/ 1651000 w 2800350"/>
              <a:gd name="connsiteY4" fmla="*/ 247650 h 488950"/>
              <a:gd name="connsiteX5" fmla="*/ 1149350 w 2800350"/>
              <a:gd name="connsiteY5" fmla="*/ 146050 h 488950"/>
              <a:gd name="connsiteX6" fmla="*/ 0 w 2800350"/>
              <a:gd name="connsiteY6" fmla="*/ 0 h 48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488950">
                <a:moveTo>
                  <a:pt x="2800350" y="488950"/>
                </a:moveTo>
                <a:cubicBezTo>
                  <a:pt x="2794000" y="486304"/>
                  <a:pt x="2787650" y="483658"/>
                  <a:pt x="2724150" y="476250"/>
                </a:cubicBezTo>
                <a:cubicBezTo>
                  <a:pt x="2660650" y="468842"/>
                  <a:pt x="2518833" y="459317"/>
                  <a:pt x="2419350" y="444500"/>
                </a:cubicBezTo>
                <a:cubicBezTo>
                  <a:pt x="2319867" y="429683"/>
                  <a:pt x="2255308" y="420158"/>
                  <a:pt x="2127250" y="387350"/>
                </a:cubicBezTo>
                <a:cubicBezTo>
                  <a:pt x="1999192" y="354542"/>
                  <a:pt x="1813983" y="287867"/>
                  <a:pt x="1651000" y="247650"/>
                </a:cubicBezTo>
                <a:cubicBezTo>
                  <a:pt x="1488017" y="207433"/>
                  <a:pt x="1424517" y="187325"/>
                  <a:pt x="1149350" y="146050"/>
                </a:cubicBezTo>
                <a:cubicBezTo>
                  <a:pt x="874183" y="104775"/>
                  <a:pt x="437091" y="52387"/>
                  <a:pt x="0" y="0"/>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2224699" y="1167884"/>
            <a:ext cx="1800493" cy="369332"/>
          </a:xfrm>
          <a:prstGeom prst="rect">
            <a:avLst/>
          </a:prstGeom>
          <a:noFill/>
        </p:spPr>
        <p:txBody>
          <a:bodyPr wrap="none" rtlCol="0">
            <a:spAutoFit/>
          </a:bodyPr>
          <a:lstStyle/>
          <a:p>
            <a:r>
              <a:rPr lang="en-US" dirty="0" smtClean="0">
                <a:solidFill>
                  <a:srgbClr val="7030A0"/>
                </a:solidFill>
              </a:rPr>
              <a:t>Urban Segment</a:t>
            </a:r>
            <a:endParaRPr lang="en-US" dirty="0">
              <a:solidFill>
                <a:srgbClr val="7030A0"/>
              </a:solidFill>
            </a:endParaRPr>
          </a:p>
        </p:txBody>
      </p:sp>
      <p:sp>
        <p:nvSpPr>
          <p:cNvPr id="21" name="Freeform 20"/>
          <p:cNvSpPr/>
          <p:nvPr/>
        </p:nvSpPr>
        <p:spPr>
          <a:xfrm>
            <a:off x="6350" y="1200150"/>
            <a:ext cx="1428750" cy="171450"/>
          </a:xfrm>
          <a:custGeom>
            <a:avLst/>
            <a:gdLst>
              <a:gd name="connsiteX0" fmla="*/ 1428750 w 1428750"/>
              <a:gd name="connsiteY0" fmla="*/ 171450 h 171450"/>
              <a:gd name="connsiteX1" fmla="*/ 0 w 1428750"/>
              <a:gd name="connsiteY1" fmla="*/ 0 h 171450"/>
            </a:gdLst>
            <a:ahLst/>
            <a:cxnLst>
              <a:cxn ang="0">
                <a:pos x="connsiteX0" y="connsiteY0"/>
              </a:cxn>
              <a:cxn ang="0">
                <a:pos x="connsiteX1" y="connsiteY1"/>
              </a:cxn>
            </a:cxnLst>
            <a:rect l="l" t="t" r="r" b="b"/>
            <a:pathLst>
              <a:path w="1428750" h="171450">
                <a:moveTo>
                  <a:pt x="1428750" y="171450"/>
                </a:moveTo>
                <a:lnTo>
                  <a:pt x="0" y="0"/>
                </a:lnTo>
              </a:path>
            </a:pathLst>
          </a:cu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34368" y="1353066"/>
            <a:ext cx="1723549" cy="369332"/>
          </a:xfrm>
          <a:prstGeom prst="rect">
            <a:avLst/>
          </a:prstGeom>
          <a:noFill/>
        </p:spPr>
        <p:txBody>
          <a:bodyPr wrap="none" rtlCol="0">
            <a:spAutoFit/>
          </a:bodyPr>
          <a:lstStyle/>
          <a:p>
            <a:r>
              <a:rPr lang="en-US" dirty="0" smtClean="0">
                <a:ln w="3175">
                  <a:solidFill>
                    <a:schemeClr val="tx1"/>
                  </a:solidFill>
                </a:ln>
                <a:solidFill>
                  <a:schemeClr val="accent6">
                    <a:lumMod val="40000"/>
                    <a:lumOff val="60000"/>
                  </a:schemeClr>
                </a:solidFill>
              </a:rPr>
              <a:t>Rural Segment</a:t>
            </a:r>
            <a:endParaRPr lang="en-US" dirty="0">
              <a:ln w="3175">
                <a:solidFill>
                  <a:schemeClr val="tx1"/>
                </a:solidFill>
              </a:ln>
              <a:solidFill>
                <a:schemeClr val="accent6">
                  <a:lumMod val="40000"/>
                  <a:lumOff val="60000"/>
                </a:schemeClr>
              </a:solidFill>
            </a:endParaRPr>
          </a:p>
        </p:txBody>
      </p:sp>
      <p:pic>
        <p:nvPicPr>
          <p:cNvPr id="23" name="Picture 2" descr="http://png.clipart.me/graphics/thumbs/172/traffic-light-signal-vector-icon_1727679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7048" y="2587018"/>
            <a:ext cx="265597" cy="2655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png.clipart.me/graphics/thumbs/172/traffic-light-signal-vector-icon_1727679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9588" y="4123529"/>
            <a:ext cx="265597" cy="26559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422645" y="2350484"/>
            <a:ext cx="3104440" cy="369332"/>
          </a:xfrm>
          <a:prstGeom prst="rect">
            <a:avLst/>
          </a:prstGeom>
          <a:noFill/>
        </p:spPr>
        <p:txBody>
          <a:bodyPr wrap="none" rtlCol="0">
            <a:spAutoFit/>
          </a:bodyPr>
          <a:lstStyle/>
          <a:p>
            <a:r>
              <a:rPr lang="en-US" dirty="0" smtClean="0"/>
              <a:t>Ramp Terminal Intersections</a:t>
            </a:r>
            <a:endParaRPr lang="en-US" dirty="0"/>
          </a:p>
        </p:txBody>
      </p:sp>
      <p:pic>
        <p:nvPicPr>
          <p:cNvPr id="26" name="Picture 2" descr="http://png.clipart.me/graphics/thumbs/172/traffic-light-signal-vector-icon_1727679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2128" y="1734871"/>
            <a:ext cx="265597" cy="26559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441031" y="1721583"/>
            <a:ext cx="2685351" cy="369332"/>
          </a:xfrm>
          <a:prstGeom prst="rect">
            <a:avLst/>
          </a:prstGeom>
          <a:noFill/>
        </p:spPr>
        <p:txBody>
          <a:bodyPr wrap="none" rtlCol="0">
            <a:spAutoFit/>
          </a:bodyPr>
          <a:lstStyle/>
          <a:p>
            <a:r>
              <a:rPr lang="en-US" dirty="0" smtClean="0"/>
              <a:t>Signalized Intersections</a:t>
            </a:r>
            <a:endParaRPr lang="en-US" dirty="0"/>
          </a:p>
        </p:txBody>
      </p:sp>
      <p:pic>
        <p:nvPicPr>
          <p:cNvPr id="28" name="Picture 4" descr="http://images.clipartpanda.com/stop-sign-clipart-RcAKp4pcL.jpe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750" b="94750" l="5000" r="95583">
                        <a14:foregroundMark x1="5083" y1="42833" x2="5083" y2="42833"/>
                        <a14:foregroundMark x1="57083" y1="6333" x2="57083" y2="6333"/>
                        <a14:foregroundMark x1="92583" y1="39333" x2="92583" y2="39333"/>
                        <a14:foregroundMark x1="59583" y1="50333" x2="59583" y2="50333"/>
                        <a14:foregroundMark x1="81083" y1="43333" x2="81083" y2="43333"/>
                        <a14:foregroundMark x1="17083" y1="81333" x2="17083" y2="81333"/>
                        <a14:foregroundMark x1="41083" y1="94833" x2="41083" y2="94833"/>
                        <a14:foregroundMark x1="24083" y1="90333" x2="24083" y2="90333"/>
                        <a14:foregroundMark x1="21583" y1="85833" x2="21583" y2="85833"/>
                        <a14:foregroundMark x1="34083" y1="3833" x2="34083" y2="3833"/>
                        <a14:foregroundMark x1="25083" y1="10333" x2="25083" y2="10333"/>
                        <a14:foregroundMark x1="84083" y1="20333" x2="84083" y2="20333"/>
                        <a14:foregroundMark x1="77083" y1="11833" x2="77083" y2="11833"/>
                        <a14:foregroundMark x1="95583" y1="48833" x2="95583" y2="48833"/>
                        <a14:foregroundMark x1="87083" y1="78833" x2="87083" y2="78833"/>
                        <a14:backgroundMark x1="2583" y1="17333" x2="2583" y2="17333"/>
                      </a14:backgroundRemoval>
                    </a14:imgEffect>
                  </a14:imgLayer>
                </a14:imgProps>
              </a:ext>
              <a:ext uri="{28A0092B-C50C-407E-A947-70E740481C1C}">
                <a14:useLocalDpi xmlns:a14="http://schemas.microsoft.com/office/drawing/2010/main" val="0"/>
              </a:ext>
            </a:extLst>
          </a:blip>
          <a:srcRect/>
          <a:stretch>
            <a:fillRect/>
          </a:stretch>
        </p:blipFill>
        <p:spPr bwMode="auto">
          <a:xfrm>
            <a:off x="5450676" y="5012545"/>
            <a:ext cx="453934" cy="45393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867545" y="5278443"/>
            <a:ext cx="3147015" cy="369332"/>
          </a:xfrm>
          <a:prstGeom prst="rect">
            <a:avLst/>
          </a:prstGeom>
          <a:noFill/>
        </p:spPr>
        <p:txBody>
          <a:bodyPr wrap="none" rtlCol="0">
            <a:spAutoFit/>
          </a:bodyPr>
          <a:lstStyle/>
          <a:p>
            <a:r>
              <a:rPr lang="en-US" dirty="0" smtClean="0"/>
              <a:t>Stop Controlled Intersections</a:t>
            </a:r>
            <a:endParaRPr lang="en-US" dirty="0"/>
          </a:p>
        </p:txBody>
      </p:sp>
    </p:spTree>
    <p:extLst>
      <p:ext uri="{BB962C8B-B14F-4D97-AF65-F5344CB8AC3E}">
        <p14:creationId xmlns:p14="http://schemas.microsoft.com/office/powerpoint/2010/main" val="76066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randombar(horizontal)">
                                      <p:cBhvr>
                                        <p:cTn id="62" dur="500"/>
                                        <p:tgtEl>
                                          <p:spTgt spid="24"/>
                                        </p:tgtEl>
                                      </p:cBhvr>
                                    </p:animEffect>
                                  </p:childTnLst>
                                </p:cTn>
                              </p:par>
                              <p:par>
                                <p:cTn id="63" presetID="14" presetClass="entr" presetSubtype="1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randombar(horizontal)">
                                      <p:cBhvr>
                                        <p:cTn id="65" dur="500"/>
                                        <p:tgtEl>
                                          <p:spTgt spid="23"/>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randombar(horizontal)">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par>
                                <p:cTn id="74" presetID="14" presetClass="entr" presetSubtype="10" fill="hold"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randombar(horizontal)">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randombar(horizontal)">
                                      <p:cBhvr>
                                        <p:cTn id="81" dur="500"/>
                                        <p:tgtEl>
                                          <p:spTgt spid="28"/>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randombar(horizontal)">
                                      <p:cBhvr>
                                        <p:cTn id="8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animBg="1"/>
      <p:bldP spid="12" grpId="0" animBg="1"/>
      <p:bldP spid="13" grpId="0" animBg="1"/>
      <p:bldP spid="14" grpId="0" animBg="1"/>
      <p:bldP spid="15" grpId="0" animBg="1"/>
      <p:bldP spid="16" grpId="0"/>
      <p:bldP spid="17" grpId="0" animBg="1"/>
      <p:bldP spid="18" grpId="0"/>
      <p:bldP spid="19" grpId="0" animBg="1"/>
      <p:bldP spid="20" grpId="0"/>
      <p:bldP spid="21" grpId="0" animBg="1"/>
      <p:bldP spid="22" grpId="0"/>
      <p:bldP spid="25" grpId="0"/>
      <p:bldP spid="27"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F68D2E"/>
          </a:solidFill>
          <a:effectLst>
            <a:outerShdw blurRad="50800" dist="38100" dir="5400000" algn="t" rotWithShape="0">
              <a:prstClr val="black">
                <a:alpha val="40000"/>
              </a:prstClr>
            </a:outerShdw>
          </a:effectLst>
        </p:spPr>
        <p:txBody>
          <a:bodyPr/>
          <a:lstStyle/>
          <a:p>
            <a:r>
              <a:rPr lang="en-US" sz="3000" dirty="0" smtClean="0"/>
              <a:t>Additional site types under development</a:t>
            </a:r>
            <a:endParaRPr lang="en-US" sz="3000"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6" name="Picture 5"/>
          <p:cNvPicPr>
            <a:picLocks noChangeAspect="1"/>
          </p:cNvPicPr>
          <p:nvPr/>
        </p:nvPicPr>
        <p:blipFill>
          <a:blip r:embed="rId3"/>
          <a:stretch>
            <a:fillRect/>
          </a:stretch>
        </p:blipFill>
        <p:spPr>
          <a:xfrm>
            <a:off x="225411" y="1539240"/>
            <a:ext cx="3129887" cy="1828800"/>
          </a:xfrm>
          <a:prstGeom prst="rect">
            <a:avLst/>
          </a:prstGeom>
        </p:spPr>
      </p:pic>
      <p:pic>
        <p:nvPicPr>
          <p:cNvPr id="7" name="Picture 6"/>
          <p:cNvPicPr>
            <a:picLocks noChangeAspect="1"/>
          </p:cNvPicPr>
          <p:nvPr/>
        </p:nvPicPr>
        <p:blipFill>
          <a:blip r:embed="rId4"/>
          <a:stretch>
            <a:fillRect/>
          </a:stretch>
        </p:blipFill>
        <p:spPr>
          <a:xfrm>
            <a:off x="3581054" y="1534160"/>
            <a:ext cx="2429301" cy="1828800"/>
          </a:xfrm>
          <a:prstGeom prst="rect">
            <a:avLst/>
          </a:prstGeom>
        </p:spPr>
      </p:pic>
      <p:pic>
        <p:nvPicPr>
          <p:cNvPr id="8" name="Picture 7"/>
          <p:cNvPicPr>
            <a:picLocks noChangeAspect="1"/>
          </p:cNvPicPr>
          <p:nvPr/>
        </p:nvPicPr>
        <p:blipFill>
          <a:blip r:embed="rId5"/>
          <a:stretch>
            <a:fillRect/>
          </a:stretch>
        </p:blipFill>
        <p:spPr>
          <a:xfrm>
            <a:off x="259080" y="3873500"/>
            <a:ext cx="3101760" cy="1828800"/>
          </a:xfrm>
          <a:prstGeom prst="rect">
            <a:avLst/>
          </a:prstGeom>
        </p:spPr>
      </p:pic>
      <p:pic>
        <p:nvPicPr>
          <p:cNvPr id="10" name="Picture 9"/>
          <p:cNvPicPr>
            <a:picLocks noChangeAspect="1"/>
          </p:cNvPicPr>
          <p:nvPr/>
        </p:nvPicPr>
        <p:blipFill>
          <a:blip r:embed="rId6"/>
          <a:stretch>
            <a:fillRect/>
          </a:stretch>
        </p:blipFill>
        <p:spPr>
          <a:xfrm>
            <a:off x="3580951" y="3868420"/>
            <a:ext cx="3050340" cy="1828800"/>
          </a:xfrm>
          <a:prstGeom prst="rect">
            <a:avLst/>
          </a:prstGeom>
        </p:spPr>
      </p:pic>
      <p:pic>
        <p:nvPicPr>
          <p:cNvPr id="11" name="Picture 10"/>
          <p:cNvPicPr>
            <a:picLocks noChangeAspect="1"/>
          </p:cNvPicPr>
          <p:nvPr/>
        </p:nvPicPr>
        <p:blipFill>
          <a:blip r:embed="rId7"/>
          <a:stretch>
            <a:fillRect/>
          </a:stretch>
        </p:blipFill>
        <p:spPr>
          <a:xfrm>
            <a:off x="6851403" y="3873500"/>
            <a:ext cx="2056190" cy="1828800"/>
          </a:xfrm>
          <a:prstGeom prst="rect">
            <a:avLst/>
          </a:prstGeom>
        </p:spPr>
      </p:pic>
      <p:pic>
        <p:nvPicPr>
          <p:cNvPr id="12" name="Picture 11"/>
          <p:cNvPicPr>
            <a:picLocks noChangeAspect="1"/>
          </p:cNvPicPr>
          <p:nvPr/>
        </p:nvPicPr>
        <p:blipFill rotWithShape="1">
          <a:blip r:embed="rId8"/>
          <a:srcRect l="23355" r="11914"/>
          <a:stretch/>
        </p:blipFill>
        <p:spPr>
          <a:xfrm>
            <a:off x="6251351" y="1524000"/>
            <a:ext cx="2664049" cy="1828800"/>
          </a:xfrm>
          <a:prstGeom prst="rect">
            <a:avLst/>
          </a:prstGeom>
        </p:spPr>
      </p:pic>
    </p:spTree>
    <p:extLst>
      <p:ext uri="{BB962C8B-B14F-4D97-AF65-F5344CB8AC3E}">
        <p14:creationId xmlns:p14="http://schemas.microsoft.com/office/powerpoint/2010/main" val="2910629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F68D2E"/>
          </a:solidFill>
          <a:effectLst>
            <a:outerShdw blurRad="50800" dist="38100" dir="5400000" algn="t" rotWithShape="0">
              <a:prstClr val="black">
                <a:alpha val="40000"/>
              </a:prstClr>
            </a:outerShdw>
          </a:effectLst>
        </p:spPr>
        <p:txBody>
          <a:bodyPr/>
          <a:lstStyle/>
          <a:p>
            <a:r>
              <a:rPr lang="en-US" dirty="0" smtClean="0"/>
              <a:t>Safety Analysis procedure</a:t>
            </a:r>
            <a:endParaRPr lang="en-US"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graphicFrame>
        <p:nvGraphicFramePr>
          <p:cNvPr id="6" name="Content Placeholder 7"/>
          <p:cNvGraphicFramePr>
            <a:graphicFrameLocks/>
          </p:cNvGraphicFramePr>
          <p:nvPr>
            <p:extLst>
              <p:ext uri="{D42A27DB-BD31-4B8C-83A1-F6EECF244321}">
                <p14:modId xmlns:p14="http://schemas.microsoft.com/office/powerpoint/2010/main" val="752273038"/>
              </p:ext>
            </p:extLst>
          </p:nvPr>
        </p:nvGraphicFramePr>
        <p:xfrm>
          <a:off x="0" y="0"/>
          <a:ext cx="8956158"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85385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F68D2E"/>
          </a:solidFill>
          <a:effectLst>
            <a:outerShdw blurRad="50800" dist="38100" dir="5400000" algn="t" rotWithShape="0">
              <a:prstClr val="black">
                <a:alpha val="40000"/>
              </a:prstClr>
            </a:outerShdw>
          </a:effectLst>
        </p:spPr>
        <p:txBody>
          <a:bodyPr/>
          <a:lstStyle/>
          <a:p>
            <a:r>
              <a:rPr lang="en-US" dirty="0" smtClean="0"/>
              <a:t>On-going research</a:t>
            </a:r>
            <a:endParaRPr lang="en-US" dirty="0"/>
          </a:p>
        </p:txBody>
      </p:sp>
      <p:sp>
        <p:nvSpPr>
          <p:cNvPr id="5" name="Rectangle 8"/>
          <p:cNvSpPr txBox="1">
            <a:spLocks noChangeArrowheads="1"/>
          </p:cNvSpPr>
          <p:nvPr/>
        </p:nvSpPr>
        <p:spPr bwMode="auto">
          <a:xfrm>
            <a:off x="381000" y="904506"/>
            <a:ext cx="8763000" cy="58772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Font typeface="Courier New" panose="02070309020205020404" pitchFamily="49" charset="0"/>
              <a:buChar char="o"/>
              <a:defRPr sz="4000" b="0">
                <a:solidFill>
                  <a:schemeClr val="tx1"/>
                </a:solidFill>
                <a:latin typeface="+mn-lt"/>
                <a:ea typeface="+mn-ea"/>
                <a:cs typeface="+mn-cs"/>
              </a:defRPr>
            </a:lvl1pPr>
            <a:lvl2pPr marL="914377" indent="-457189"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2pPr>
            <a:lvl3pPr marL="1371566" indent="-457189"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3pPr>
            <a:lvl4pPr marL="1828754" indent="-457189" algn="l" rtl="0" eaLnBrk="1" fontAlgn="base" hangingPunct="1">
              <a:spcBef>
                <a:spcPct val="20000"/>
              </a:spcBef>
              <a:spcAft>
                <a:spcPct val="0"/>
              </a:spcAft>
              <a:buFont typeface="Courier New" panose="02070309020205020404" pitchFamily="49" charset="0"/>
              <a:buChar char="o"/>
              <a:defRPr sz="2400">
                <a:solidFill>
                  <a:schemeClr val="tx1"/>
                </a:solidFill>
                <a:latin typeface="+mn-lt"/>
              </a:defRPr>
            </a:lvl4pPr>
            <a:lvl5pPr marL="2401828" indent="-396865" algn="l" rtl="0" eaLnBrk="1" fontAlgn="base" hangingPunct="1">
              <a:spcBef>
                <a:spcPct val="20000"/>
              </a:spcBef>
              <a:spcAft>
                <a:spcPct val="0"/>
              </a:spcAft>
              <a:buFont typeface="Courier New" panose="02070309020205020404" pitchFamily="49" charset="0"/>
              <a:buChar char="o"/>
              <a:tabLst>
                <a:tab pos="2401828" algn="l"/>
              </a:tabLst>
              <a:defRPr sz="2400">
                <a:solidFill>
                  <a:schemeClr val="tx1"/>
                </a:solidFill>
                <a:latin typeface="+mn-lt"/>
              </a:defRPr>
            </a:lvl5pPr>
            <a:lvl6pPr marL="2514537" indent="-228594" algn="l" rtl="0" eaLnBrk="1" fontAlgn="base" hangingPunct="1">
              <a:spcBef>
                <a:spcPct val="20000"/>
              </a:spcBef>
              <a:spcAft>
                <a:spcPct val="0"/>
              </a:spcAft>
              <a:buChar char="»"/>
              <a:defRPr sz="2000">
                <a:solidFill>
                  <a:schemeClr val="bg1"/>
                </a:solidFill>
                <a:latin typeface="+mn-lt"/>
              </a:defRPr>
            </a:lvl6pPr>
            <a:lvl7pPr marL="2971726" indent="-228594" algn="l" rtl="0" eaLnBrk="1" fontAlgn="base" hangingPunct="1">
              <a:spcBef>
                <a:spcPct val="20000"/>
              </a:spcBef>
              <a:spcAft>
                <a:spcPct val="0"/>
              </a:spcAft>
              <a:buChar char="»"/>
              <a:defRPr sz="2000">
                <a:solidFill>
                  <a:schemeClr val="bg1"/>
                </a:solidFill>
                <a:latin typeface="+mn-lt"/>
              </a:defRPr>
            </a:lvl7pPr>
            <a:lvl8pPr marL="3428914" indent="-228594" algn="l" rtl="0" eaLnBrk="1" fontAlgn="base" hangingPunct="1">
              <a:spcBef>
                <a:spcPct val="20000"/>
              </a:spcBef>
              <a:spcAft>
                <a:spcPct val="0"/>
              </a:spcAft>
              <a:buChar char="»"/>
              <a:defRPr sz="2000">
                <a:solidFill>
                  <a:schemeClr val="bg1"/>
                </a:solidFill>
                <a:latin typeface="+mn-lt"/>
              </a:defRPr>
            </a:lvl8pPr>
            <a:lvl9pPr marL="3886103" indent="-228594" algn="l" rtl="0" eaLnBrk="1" fontAlgn="base" hangingPunct="1">
              <a:spcBef>
                <a:spcPct val="20000"/>
              </a:spcBef>
              <a:spcAft>
                <a:spcPct val="0"/>
              </a:spcAft>
              <a:buChar char="»"/>
              <a:defRPr sz="2000">
                <a:solidFill>
                  <a:schemeClr val="bg1"/>
                </a:solidFill>
                <a:latin typeface="+mn-lt"/>
              </a:defRPr>
            </a:lvl9pPr>
          </a:lstStyle>
          <a:p>
            <a:pPr>
              <a:lnSpc>
                <a:spcPct val="90000"/>
              </a:lnSpc>
            </a:pPr>
            <a:r>
              <a:rPr lang="en-US" altLang="en-US" sz="1800" kern="0" dirty="0" smtClean="0"/>
              <a:t>NCHRP 17-56</a:t>
            </a:r>
          </a:p>
          <a:p>
            <a:pPr lvl="1">
              <a:lnSpc>
                <a:spcPct val="90000"/>
              </a:lnSpc>
            </a:pPr>
            <a:r>
              <a:rPr lang="en-US" altLang="en-US" sz="1600" kern="0" dirty="0" smtClean="0"/>
              <a:t>Development of Crash Modification Factors for Uncontrolled Pedestrian Crossing Treatments</a:t>
            </a:r>
          </a:p>
          <a:p>
            <a:pPr>
              <a:lnSpc>
                <a:spcPct val="90000"/>
              </a:lnSpc>
            </a:pPr>
            <a:r>
              <a:rPr lang="en-US" altLang="en-US" sz="1800" kern="0" dirty="0" smtClean="0"/>
              <a:t>NCHRP 17-59</a:t>
            </a:r>
          </a:p>
          <a:p>
            <a:pPr lvl="1">
              <a:lnSpc>
                <a:spcPct val="90000"/>
              </a:lnSpc>
            </a:pPr>
            <a:r>
              <a:rPr lang="en-US" altLang="en-US" sz="1600" kern="0" dirty="0" smtClean="0"/>
              <a:t>Safety Impacts of Intersection Sight Distance</a:t>
            </a:r>
          </a:p>
          <a:p>
            <a:pPr>
              <a:lnSpc>
                <a:spcPct val="90000"/>
              </a:lnSpc>
            </a:pPr>
            <a:r>
              <a:rPr lang="en-US" altLang="en-US" sz="1800" kern="0" dirty="0" smtClean="0"/>
              <a:t>NCHRP 17-58</a:t>
            </a:r>
          </a:p>
          <a:p>
            <a:pPr lvl="1">
              <a:lnSpc>
                <a:spcPct val="90000"/>
              </a:lnSpc>
            </a:pPr>
            <a:r>
              <a:rPr lang="en-US" altLang="en-US" sz="1600" kern="0" dirty="0" smtClean="0"/>
              <a:t>Safety Prediction Models for Six-Lane and One-Way Urban and Suburban Arterials</a:t>
            </a:r>
          </a:p>
          <a:p>
            <a:pPr>
              <a:lnSpc>
                <a:spcPct val="90000"/>
              </a:lnSpc>
            </a:pPr>
            <a:r>
              <a:rPr lang="en-US" altLang="en-US" sz="1800" kern="0" dirty="0" smtClean="0"/>
              <a:t>NCHRP 17-62</a:t>
            </a:r>
          </a:p>
          <a:p>
            <a:pPr lvl="1">
              <a:lnSpc>
                <a:spcPct val="90000"/>
              </a:lnSpc>
            </a:pPr>
            <a:r>
              <a:rPr lang="en-US" altLang="en-US" sz="1600" kern="0" dirty="0" smtClean="0"/>
              <a:t>Improved Prediction Models for Crash Types and Crash Severities</a:t>
            </a:r>
          </a:p>
          <a:p>
            <a:pPr>
              <a:lnSpc>
                <a:spcPct val="90000"/>
              </a:lnSpc>
            </a:pPr>
            <a:r>
              <a:rPr lang="en-US" altLang="en-US" sz="1800" kern="0" dirty="0" smtClean="0"/>
              <a:t>NCHRP 17-63</a:t>
            </a:r>
          </a:p>
          <a:p>
            <a:pPr lvl="1">
              <a:lnSpc>
                <a:spcPct val="90000"/>
              </a:lnSpc>
            </a:pPr>
            <a:r>
              <a:rPr lang="en-US" altLang="en-US" sz="1600" kern="0" dirty="0" smtClean="0"/>
              <a:t>Guidance for the Development and Application of Crash Modification Factors</a:t>
            </a:r>
          </a:p>
          <a:p>
            <a:pPr>
              <a:lnSpc>
                <a:spcPct val="90000"/>
              </a:lnSpc>
            </a:pPr>
            <a:r>
              <a:rPr lang="en-US" altLang="en-US" sz="1800" kern="0" dirty="0" smtClean="0"/>
              <a:t>NCHRP 17-68</a:t>
            </a:r>
          </a:p>
          <a:p>
            <a:pPr lvl="1">
              <a:lnSpc>
                <a:spcPct val="90000"/>
              </a:lnSpc>
            </a:pPr>
            <a:r>
              <a:rPr lang="en-US" altLang="en-US" sz="1600" kern="0" dirty="0" smtClean="0"/>
              <a:t>Intersection Crash Prediction Methods for the Highway Safety Manual</a:t>
            </a:r>
          </a:p>
          <a:p>
            <a:pPr>
              <a:lnSpc>
                <a:spcPct val="90000"/>
              </a:lnSpc>
            </a:pPr>
            <a:r>
              <a:rPr lang="en-US" altLang="en-US" sz="1800" kern="0" dirty="0" smtClean="0"/>
              <a:t>NCHRP 17-70</a:t>
            </a:r>
          </a:p>
          <a:p>
            <a:pPr lvl="1">
              <a:lnSpc>
                <a:spcPct val="90000"/>
              </a:lnSpc>
            </a:pPr>
            <a:r>
              <a:rPr lang="en-US" altLang="en-US" sz="1600" kern="0" dirty="0" smtClean="0"/>
              <a:t>Development of Roundabout Crash Prediction Models and Methods</a:t>
            </a:r>
          </a:p>
          <a:p>
            <a:pPr>
              <a:lnSpc>
                <a:spcPct val="90000"/>
              </a:lnSpc>
            </a:pPr>
            <a:r>
              <a:rPr lang="en-US" altLang="en-US" sz="1800" kern="0" dirty="0" smtClean="0"/>
              <a:t>NCHRP  17-71</a:t>
            </a:r>
          </a:p>
          <a:p>
            <a:pPr lvl="1">
              <a:lnSpc>
                <a:spcPct val="90000"/>
              </a:lnSpc>
            </a:pPr>
            <a:r>
              <a:rPr lang="en-US" altLang="en-US" sz="1600" kern="0" dirty="0" smtClean="0"/>
              <a:t>Proposed AASHTO Highway Safety Manual, Second Edition</a:t>
            </a:r>
          </a:p>
          <a:p>
            <a:pPr>
              <a:lnSpc>
                <a:spcPct val="90000"/>
              </a:lnSpc>
            </a:pPr>
            <a:r>
              <a:rPr lang="en-US" altLang="en-US" sz="1800" kern="0" dirty="0" smtClean="0"/>
              <a:t>NCHRP 17-72</a:t>
            </a:r>
          </a:p>
          <a:p>
            <a:pPr lvl="1">
              <a:lnSpc>
                <a:spcPct val="90000"/>
              </a:lnSpc>
            </a:pPr>
            <a:r>
              <a:rPr lang="en-US" altLang="en-US" sz="1600" kern="0" dirty="0" smtClean="0"/>
              <a:t>Update of Crash Modification Factors for the Highway Safety Manual</a:t>
            </a:r>
          </a:p>
          <a:p>
            <a:pPr>
              <a:lnSpc>
                <a:spcPct val="90000"/>
              </a:lnSpc>
            </a:pPr>
            <a:endParaRPr lang="en-US" altLang="en-US" sz="1800" kern="0" dirty="0" smtClean="0"/>
          </a:p>
        </p:txBody>
      </p:sp>
      <p:sp>
        <p:nvSpPr>
          <p:cNvPr id="6" name="Footer Placeholder 8"/>
          <p:cNvSpPr>
            <a:spLocks noGrp="1"/>
          </p:cNvSpPr>
          <p:nvPr>
            <p:ph type="ftr" sz="quarter" idx="3"/>
          </p:nvPr>
        </p:nvSpPr>
        <p:spPr>
          <a:xfrm>
            <a:off x="1085851" y="6324600"/>
            <a:ext cx="5467349" cy="365760"/>
          </a:xfrm>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9778033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386253"/>
            <a:ext cx="8534400" cy="1123712"/>
          </a:xfrm>
          <a:prstGeom prst="roundRect">
            <a:avLst/>
          </a:prstGeom>
          <a:noFill/>
          <a:ln w="28575">
            <a:solidFill>
              <a:srgbClr val="F68D2E"/>
            </a:solidFill>
          </a:ln>
        </p:spPr>
        <p:txBody>
          <a:bodyPr/>
          <a:lstStyle/>
          <a:p>
            <a:r>
              <a:rPr lang="en-US" dirty="0" smtClean="0">
                <a:solidFill>
                  <a:srgbClr val="F68D2E"/>
                </a:solidFill>
              </a:rPr>
              <a:t>Questions</a:t>
            </a:r>
            <a:endParaRPr lang="en-US" dirty="0">
              <a:solidFill>
                <a:srgbClr val="F68D2E"/>
              </a:solidFill>
            </a:endParaRP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897069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624615"/>
            <a:ext cx="6858000" cy="885349"/>
          </a:xfrm>
          <a:prstGeom prst="roundRect">
            <a:avLst/>
          </a:prstGeom>
          <a:solidFill>
            <a:srgbClr val="00B5E2"/>
          </a:solidFill>
          <a:effectLst>
            <a:outerShdw blurRad="50800" dist="38100" dir="5400000" algn="t" rotWithShape="0">
              <a:prstClr val="black">
                <a:alpha val="40000"/>
              </a:prstClr>
            </a:outerShdw>
          </a:effectLst>
        </p:spPr>
        <p:txBody>
          <a:bodyPr bIns="91440"/>
          <a:lstStyle/>
          <a:p>
            <a:r>
              <a:rPr lang="en-US" sz="4000" dirty="0" smtClean="0"/>
              <a:t>Where to begin</a:t>
            </a:r>
            <a:endParaRPr lang="en-US" sz="4000" dirty="0"/>
          </a:p>
        </p:txBody>
      </p:sp>
      <p:sp>
        <p:nvSpPr>
          <p:cNvPr id="18" name="Footer Placeholder 17"/>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37741305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43578"/>
            <a:ext cx="6858000" cy="1566386"/>
          </a:xfrm>
          <a:prstGeom prst="roundRect">
            <a:avLst/>
          </a:prstGeom>
          <a:effectLst>
            <a:outerShdw blurRad="50800" dist="38100" dir="5400000" algn="t" rotWithShape="0">
              <a:prstClr val="black">
                <a:alpha val="40000"/>
              </a:prstClr>
            </a:outerShdw>
          </a:effectLst>
        </p:spPr>
        <p:txBody>
          <a:bodyPr bIns="91440"/>
          <a:lstStyle/>
          <a:p>
            <a:r>
              <a:rPr lang="en-US" sz="4000" dirty="0" smtClean="0"/>
              <a:t>Quantitative Safety Alternatives analysis</a:t>
            </a:r>
            <a:endParaRPr lang="en-US" sz="4000" dirty="0"/>
          </a:p>
        </p:txBody>
      </p:sp>
      <p:sp>
        <p:nvSpPr>
          <p:cNvPr id="3" name="Subtitle 2"/>
          <p:cNvSpPr>
            <a:spLocks noGrp="1"/>
          </p:cNvSpPr>
          <p:nvPr>
            <p:ph type="subTitle" idx="1"/>
          </p:nvPr>
        </p:nvSpPr>
        <p:spPr>
          <a:xfrm>
            <a:off x="3276600" y="3945708"/>
            <a:ext cx="4419600" cy="1960562"/>
          </a:xfrm>
          <a:ln>
            <a:solidFill>
              <a:srgbClr val="009969"/>
            </a:solidFill>
          </a:ln>
        </p:spPr>
        <p:txBody>
          <a:bodyPr lIns="182880" anchor="ctr"/>
          <a:lstStyle/>
          <a:p>
            <a:pPr algn="l"/>
            <a:r>
              <a:rPr lang="en-US" sz="3200" dirty="0" smtClean="0">
                <a:solidFill>
                  <a:srgbClr val="009969"/>
                </a:solidFill>
              </a:rPr>
              <a:t>Derek Troyer</a:t>
            </a:r>
          </a:p>
          <a:p>
            <a:pPr algn="l"/>
            <a:r>
              <a:rPr lang="en-US" sz="3200" dirty="0" smtClean="0">
                <a:solidFill>
                  <a:srgbClr val="009969"/>
                </a:solidFill>
              </a:rPr>
              <a:t>August 16, 2016</a:t>
            </a:r>
            <a:endParaRPr lang="en-US" sz="3200" dirty="0">
              <a:solidFill>
                <a:srgbClr val="009969"/>
              </a:solidFill>
            </a:endParaRPr>
          </a:p>
        </p:txBody>
      </p:sp>
      <p:sp>
        <p:nvSpPr>
          <p:cNvPr id="18" name="Footer Placeholder 17"/>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5" name="Shape 100" descr="EveryMove_TowardZeroDeaths_FNL_nowebsite.eps"/>
          <p:cNvPicPr preferRelativeResize="0"/>
          <p:nvPr/>
        </p:nvPicPr>
        <p:blipFill rotWithShape="1">
          <a:blip r:embed="rId3">
            <a:alphaModFix/>
          </a:blip>
          <a:srcRect/>
          <a:stretch/>
        </p:blipFill>
        <p:spPr>
          <a:xfrm>
            <a:off x="1085851" y="3832179"/>
            <a:ext cx="2298405" cy="2187621"/>
          </a:xfrm>
          <a:prstGeom prst="rect">
            <a:avLst/>
          </a:prstGeom>
          <a:noFill/>
          <a:ln>
            <a:noFill/>
          </a:ln>
        </p:spPr>
      </p:pic>
    </p:spTree>
    <p:extLst>
      <p:ext uri="{BB962C8B-B14F-4D97-AF65-F5344CB8AC3E}">
        <p14:creationId xmlns:p14="http://schemas.microsoft.com/office/powerpoint/2010/main" val="3427525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2"/>
            <a:ext cx="9144000" cy="1480921"/>
          </a:xfrm>
          <a:prstGeom prst="roundRect">
            <a:avLst/>
          </a:prstGeom>
          <a:solidFill>
            <a:srgbClr val="00B5E2"/>
          </a:solidFill>
          <a:effectLst>
            <a:outerShdw blurRad="50800" dist="38100" dir="5400000" algn="t" rotWithShape="0">
              <a:prstClr val="black">
                <a:alpha val="40000"/>
              </a:prstClr>
            </a:outerShdw>
          </a:effectLst>
        </p:spPr>
        <p:txBody>
          <a:bodyPr/>
          <a:lstStyle/>
          <a:p>
            <a:r>
              <a:rPr lang="en-US" dirty="0" smtClean="0"/>
              <a:t>Highway safety improvement program application</a:t>
            </a:r>
            <a:endParaRPr lang="en-US" dirty="0"/>
          </a:p>
        </p:txBody>
      </p:sp>
      <p:sp>
        <p:nvSpPr>
          <p:cNvPr id="5" name="Content Placeholder 4"/>
          <p:cNvSpPr>
            <a:spLocks noGrp="1"/>
          </p:cNvSpPr>
          <p:nvPr>
            <p:ph idx="1"/>
          </p:nvPr>
        </p:nvSpPr>
        <p:spPr/>
        <p:txBody>
          <a:bodyPr/>
          <a:lstStyle/>
          <a:p>
            <a:r>
              <a:rPr lang="en-US" dirty="0" smtClean="0"/>
              <a:t>Ohio started by modifying the Safety Funding Program</a:t>
            </a:r>
          </a:p>
          <a:p>
            <a:pPr lvl="1"/>
            <a:r>
              <a:rPr lang="en-US" dirty="0" smtClean="0"/>
              <a:t>The priority list methodology</a:t>
            </a:r>
          </a:p>
          <a:p>
            <a:pPr lvl="1"/>
            <a:endParaRPr lang="en-US" dirty="0" smtClean="0"/>
          </a:p>
          <a:p>
            <a:pPr lvl="1"/>
            <a:r>
              <a:rPr lang="en-US" dirty="0" smtClean="0"/>
              <a:t>Estimation of safety benefits of proposed projects</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3535265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06285"/>
          </a:xfrm>
          <a:prstGeom prst="roundRect">
            <a:avLst/>
          </a:prstGeom>
          <a:solidFill>
            <a:srgbClr val="00B5E2"/>
          </a:solidFill>
          <a:effectLst>
            <a:outerShdw blurRad="50800" dist="38100" dir="5400000" algn="t" rotWithShape="0">
              <a:prstClr val="black">
                <a:alpha val="40000"/>
              </a:prstClr>
            </a:outerShdw>
          </a:effectLst>
        </p:spPr>
        <p:txBody>
          <a:bodyPr/>
          <a:lstStyle/>
          <a:p>
            <a:r>
              <a:rPr lang="en-US" dirty="0" smtClean="0"/>
              <a:t>Safety priority list</a:t>
            </a:r>
            <a:endParaRPr lang="en-US" dirty="0"/>
          </a:p>
        </p:txBody>
      </p:sp>
      <p:sp>
        <p:nvSpPr>
          <p:cNvPr id="5" name="Content Placeholder 4"/>
          <p:cNvSpPr>
            <a:spLocks noGrp="1"/>
          </p:cNvSpPr>
          <p:nvPr>
            <p:ph idx="1"/>
          </p:nvPr>
        </p:nvSpPr>
        <p:spPr>
          <a:xfrm>
            <a:off x="228600" y="1239484"/>
            <a:ext cx="8915400" cy="5668280"/>
          </a:xfrm>
        </p:spPr>
        <p:txBody>
          <a:bodyPr/>
          <a:lstStyle/>
          <a:p>
            <a:r>
              <a:rPr lang="en-US" dirty="0" smtClean="0"/>
              <a:t>Used for 2010 HSIP </a:t>
            </a:r>
            <a:br>
              <a:rPr lang="en-US" dirty="0" smtClean="0"/>
            </a:br>
            <a:r>
              <a:rPr lang="en-US" dirty="0" smtClean="0"/>
              <a:t>Priority List</a:t>
            </a:r>
          </a:p>
          <a:p>
            <a:r>
              <a:rPr lang="en-US" dirty="0" smtClean="0"/>
              <a:t>Focused on network screening</a:t>
            </a:r>
          </a:p>
          <a:p>
            <a:r>
              <a:rPr lang="en-US" dirty="0" smtClean="0"/>
              <a:t>Also includes:</a:t>
            </a:r>
          </a:p>
          <a:p>
            <a:pPr lvl="1"/>
            <a:r>
              <a:rPr lang="en-US" dirty="0" smtClean="0"/>
              <a:t>Diagnosis and Countermeasure Selection</a:t>
            </a:r>
          </a:p>
          <a:p>
            <a:pPr lvl="1"/>
            <a:r>
              <a:rPr lang="en-US" dirty="0" smtClean="0"/>
              <a:t>Economic Appraisal</a:t>
            </a:r>
          </a:p>
          <a:p>
            <a:pPr lvl="1"/>
            <a:r>
              <a:rPr lang="en-US" dirty="0" smtClean="0"/>
              <a:t>Countermeasure Evaluation</a:t>
            </a:r>
          </a:p>
          <a:p>
            <a:r>
              <a:rPr lang="en-US" dirty="0" smtClean="0"/>
              <a:t>Fully implements Part B of the HSM</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990600"/>
            <a:ext cx="3019425" cy="1672297"/>
          </a:xfrm>
          <a:prstGeom prst="rect">
            <a:avLst/>
          </a:prstGeom>
        </p:spPr>
      </p:pic>
    </p:spTree>
    <p:extLst>
      <p:ext uri="{BB962C8B-B14F-4D97-AF65-F5344CB8AC3E}">
        <p14:creationId xmlns:p14="http://schemas.microsoft.com/office/powerpoint/2010/main" val="37659329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06286"/>
          </a:xfrm>
          <a:prstGeom prst="roundRect">
            <a:avLst/>
          </a:prstGeom>
          <a:solidFill>
            <a:srgbClr val="00B5E2"/>
          </a:solidFill>
          <a:effectLst>
            <a:outerShdw blurRad="50800" dist="38100" dir="5400000" algn="t" rotWithShape="0">
              <a:prstClr val="black">
                <a:alpha val="40000"/>
              </a:prstClr>
            </a:outerShdw>
          </a:effectLst>
        </p:spPr>
        <p:txBody>
          <a:bodyPr/>
          <a:lstStyle/>
          <a:p>
            <a:r>
              <a:rPr lang="en-US" dirty="0" smtClean="0"/>
              <a:t>Safety Analyst</a:t>
            </a:r>
            <a:endParaRPr lang="en-US"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graphicFrame>
        <p:nvGraphicFramePr>
          <p:cNvPr id="14" name="Diagram 13"/>
          <p:cNvGraphicFramePr/>
          <p:nvPr>
            <p:extLst>
              <p:ext uri="{D42A27DB-BD31-4B8C-83A1-F6EECF244321}">
                <p14:modId xmlns:p14="http://schemas.microsoft.com/office/powerpoint/2010/main" val="716993299"/>
              </p:ext>
            </p:extLst>
          </p:nvPr>
        </p:nvGraphicFramePr>
        <p:xfrm>
          <a:off x="1083881" y="1056482"/>
          <a:ext cx="701040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p:cNvSpPr txBox="1"/>
          <p:nvPr/>
        </p:nvSpPr>
        <p:spPr>
          <a:xfrm>
            <a:off x="2824487" y="5266532"/>
            <a:ext cx="3669594" cy="461665"/>
          </a:xfrm>
          <a:prstGeom prst="rect">
            <a:avLst/>
          </a:prstGeom>
          <a:noFill/>
        </p:spPr>
        <p:txBody>
          <a:bodyPr wrap="none" rtlCol="0">
            <a:spAutoFit/>
          </a:bodyPr>
          <a:lstStyle/>
          <a:p>
            <a:pPr fontAlgn="auto">
              <a:spcBef>
                <a:spcPts val="0"/>
              </a:spcBef>
              <a:spcAft>
                <a:spcPts val="0"/>
              </a:spcAft>
            </a:pPr>
            <a:r>
              <a:rPr lang="en-US" sz="2400" b="1" spc="300" dirty="0" smtClean="0">
                <a:solidFill>
                  <a:srgbClr val="C00000"/>
                </a:solidFill>
                <a:latin typeface="Lucida Sans Unicode"/>
              </a:rPr>
              <a:t>Data Requirements</a:t>
            </a:r>
            <a:endParaRPr lang="en-US" sz="2400" b="1" spc="300" dirty="0">
              <a:solidFill>
                <a:srgbClr val="C00000"/>
              </a:solidFill>
              <a:latin typeface="Lucida Sans Unicode"/>
            </a:endParaRPr>
          </a:p>
        </p:txBody>
      </p:sp>
    </p:spTree>
    <p:extLst>
      <p:ext uri="{BB962C8B-B14F-4D97-AF65-F5344CB8AC3E}">
        <p14:creationId xmlns:p14="http://schemas.microsoft.com/office/powerpoint/2010/main" val="20134181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06286"/>
          </a:xfrm>
          <a:prstGeom prst="roundRect">
            <a:avLst/>
          </a:prstGeom>
          <a:solidFill>
            <a:srgbClr val="00B5E2"/>
          </a:solidFill>
          <a:effectLst>
            <a:outerShdw blurRad="50800" dist="38100" dir="5400000" algn="t" rotWithShape="0">
              <a:prstClr val="black">
                <a:alpha val="40000"/>
              </a:prstClr>
            </a:outerShdw>
          </a:effectLst>
        </p:spPr>
        <p:txBody>
          <a:bodyPr/>
          <a:lstStyle/>
          <a:p>
            <a:r>
              <a:rPr lang="en-US" dirty="0" smtClean="0"/>
              <a:t>Estimating safety benefits</a:t>
            </a:r>
            <a:endParaRPr lang="en-US" dirty="0"/>
          </a:p>
        </p:txBody>
      </p:sp>
      <p:sp>
        <p:nvSpPr>
          <p:cNvPr id="5" name="Content Placeholder 4"/>
          <p:cNvSpPr>
            <a:spLocks noGrp="1"/>
          </p:cNvSpPr>
          <p:nvPr>
            <p:ph idx="1"/>
          </p:nvPr>
        </p:nvSpPr>
        <p:spPr>
          <a:xfrm>
            <a:off x="628650" y="1143000"/>
            <a:ext cx="8058150" cy="4906964"/>
          </a:xfrm>
        </p:spPr>
        <p:txBody>
          <a:bodyPr/>
          <a:lstStyle/>
          <a:p>
            <a:r>
              <a:rPr lang="en-US" dirty="0" smtClean="0"/>
              <a:t>HSM Part C for site analysis</a:t>
            </a:r>
          </a:p>
          <a:p>
            <a:r>
              <a:rPr lang="en-US" dirty="0" smtClean="0"/>
              <a:t>Need tools to complete analysis</a:t>
            </a:r>
          </a:p>
          <a:p>
            <a:pPr lvl="1"/>
            <a:r>
              <a:rPr lang="en-US" dirty="0" smtClean="0"/>
              <a:t>NCHRP 17-38 Spreadsheets</a:t>
            </a:r>
          </a:p>
          <a:p>
            <a:pPr lvl="1"/>
            <a:r>
              <a:rPr lang="en-US" dirty="0" smtClean="0"/>
              <a:t>Enhanced Interchange Safety Analysis Tool (ISATe) – NCHRP 17-45</a:t>
            </a:r>
          </a:p>
          <a:p>
            <a:pPr lvl="1"/>
            <a:r>
              <a:rPr lang="en-US" dirty="0"/>
              <a:t>Interactive Highway Safety Design Model (IHSDM</a:t>
            </a:r>
            <a:r>
              <a:rPr lang="en-US" dirty="0" smtClean="0"/>
              <a:t>) -FHWA</a:t>
            </a:r>
          </a:p>
          <a:p>
            <a:pPr lvl="1"/>
            <a:r>
              <a:rPr lang="en-US" dirty="0" smtClean="0"/>
              <a:t>Ohio: Economic Crash Analysis Tool (ECAT)</a:t>
            </a:r>
          </a:p>
          <a:p>
            <a:endParaRPr lang="en-US" dirty="0" smtClean="0"/>
          </a:p>
          <a:p>
            <a:endParaRPr lang="en-US" dirty="0" smtClean="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36068436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386253"/>
            <a:ext cx="8534400" cy="1123712"/>
          </a:xfrm>
          <a:prstGeom prst="roundRect">
            <a:avLst/>
          </a:prstGeom>
          <a:noFill/>
          <a:ln w="28575">
            <a:solidFill>
              <a:srgbClr val="00B5E2"/>
            </a:solidFill>
          </a:ln>
        </p:spPr>
        <p:txBody>
          <a:bodyPr/>
          <a:lstStyle/>
          <a:p>
            <a:r>
              <a:rPr lang="en-US" dirty="0" smtClean="0">
                <a:solidFill>
                  <a:srgbClr val="00B5E2"/>
                </a:solidFill>
              </a:rPr>
              <a:t>Questions</a:t>
            </a:r>
            <a:endParaRPr lang="en-US" dirty="0">
              <a:solidFill>
                <a:srgbClr val="00B5E2"/>
              </a:solidFill>
            </a:endParaRP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7033331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43578"/>
            <a:ext cx="6858000" cy="1566386"/>
          </a:xfrm>
          <a:prstGeom prst="roundRect">
            <a:avLst/>
          </a:prstGeom>
          <a:solidFill>
            <a:srgbClr val="C00000"/>
          </a:solidFill>
          <a:effectLst>
            <a:outerShdw blurRad="50800" dist="38100" dir="5400000" algn="t" rotWithShape="0">
              <a:prstClr val="black">
                <a:alpha val="40000"/>
              </a:prstClr>
            </a:outerShdw>
          </a:effectLst>
        </p:spPr>
        <p:txBody>
          <a:bodyPr bIns="91440"/>
          <a:lstStyle/>
          <a:p>
            <a:r>
              <a:rPr lang="en-US" sz="4000" dirty="0"/>
              <a:t>Quantitative does not mean complicated</a:t>
            </a:r>
          </a:p>
        </p:txBody>
      </p:sp>
      <p:sp>
        <p:nvSpPr>
          <p:cNvPr id="18" name="Footer Placeholder 17"/>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8332524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9E2A2B"/>
          </a:solidFill>
          <a:effectLst>
            <a:outerShdw blurRad="50800" dist="38100" dir="5400000" algn="t" rotWithShape="0">
              <a:prstClr val="black">
                <a:alpha val="40000"/>
              </a:prstClr>
            </a:outerShdw>
          </a:effectLst>
        </p:spPr>
        <p:txBody>
          <a:bodyPr/>
          <a:lstStyle/>
          <a:p>
            <a:r>
              <a:rPr lang="en-US" dirty="0" smtClean="0"/>
              <a:t>Safety for all projects</a:t>
            </a:r>
            <a:endParaRPr lang="en-US" dirty="0"/>
          </a:p>
        </p:txBody>
      </p:sp>
      <p:sp>
        <p:nvSpPr>
          <p:cNvPr id="5" name="Content Placeholder 4"/>
          <p:cNvSpPr>
            <a:spLocks noGrp="1"/>
          </p:cNvSpPr>
          <p:nvPr>
            <p:ph idx="1"/>
          </p:nvPr>
        </p:nvSpPr>
        <p:spPr>
          <a:xfrm>
            <a:off x="206015" y="1087258"/>
            <a:ext cx="8362950" cy="4906964"/>
          </a:xfrm>
        </p:spPr>
        <p:txBody>
          <a:bodyPr/>
          <a:lstStyle/>
          <a:p>
            <a:r>
              <a:rPr lang="en-US" sz="3600" dirty="0" smtClean="0"/>
              <a:t>Safety Integrated Project (SIP) Maps</a:t>
            </a:r>
          </a:p>
          <a:p>
            <a:pPr lvl="1"/>
            <a:r>
              <a:rPr lang="en-US" sz="1800" dirty="0" smtClean="0"/>
              <a:t>Identifies </a:t>
            </a:r>
            <a:r>
              <a:rPr lang="en-US" sz="1800" dirty="0"/>
              <a:t>Priority Safety Locations with a potential to </a:t>
            </a:r>
            <a:r>
              <a:rPr lang="en-US" sz="1800" dirty="0" smtClean="0"/>
              <a:t>reduce crashes </a:t>
            </a:r>
            <a:endParaRPr lang="en-US" sz="1800" dirty="0"/>
          </a:p>
          <a:p>
            <a:pPr lvl="1"/>
            <a:endParaRPr lang="en-US" sz="2400" dirty="0" smtClean="0"/>
          </a:p>
          <a:p>
            <a:endParaRPr lang="en-US" sz="3600"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8617" y="4774199"/>
            <a:ext cx="2475824" cy="1371226"/>
          </a:xfrm>
          <a:prstGeom prst="rect">
            <a:avLst/>
          </a:prstGeom>
        </p:spPr>
      </p:pic>
      <p:pic>
        <p:nvPicPr>
          <p:cNvPr id="7" name="Picture 6"/>
          <p:cNvPicPr>
            <a:picLocks noChangeAspect="1"/>
          </p:cNvPicPr>
          <p:nvPr/>
        </p:nvPicPr>
        <p:blipFill rotWithShape="1">
          <a:blip r:embed="rId4"/>
          <a:srcRect l="1530" t="4032" r="44598" b="5771"/>
          <a:stretch/>
        </p:blipFill>
        <p:spPr>
          <a:xfrm>
            <a:off x="5978617" y="2514600"/>
            <a:ext cx="2573519" cy="1951349"/>
          </a:xfrm>
          <a:prstGeom prst="rect">
            <a:avLst/>
          </a:prstGeom>
          <a:solidFill>
            <a:srgbClr val="000000">
              <a:shade val="95000"/>
            </a:srgbClr>
          </a:solidFill>
          <a:ln w="19050" cap="sq">
            <a:solidFill>
              <a:srgbClr val="000000"/>
            </a:solidFill>
            <a:miter lim="800000"/>
          </a:ln>
          <a:effectLst>
            <a:outerShdw blurRad="254000" dist="190500" dir="2700000" sy="90000" algn="bl" rotWithShape="0">
              <a:srgbClr val="000000">
                <a:alpha val="40000"/>
              </a:srgbClr>
            </a:outerShdw>
          </a:effectLst>
        </p:spPr>
      </p:pic>
      <p:pic>
        <p:nvPicPr>
          <p:cNvPr id="8" name="Picture 7"/>
          <p:cNvPicPr>
            <a:picLocks noChangeAspect="1"/>
          </p:cNvPicPr>
          <p:nvPr/>
        </p:nvPicPr>
        <p:blipFill>
          <a:blip r:embed="rId5"/>
          <a:stretch>
            <a:fillRect/>
          </a:stretch>
        </p:blipFill>
        <p:spPr>
          <a:xfrm>
            <a:off x="591864" y="2576386"/>
            <a:ext cx="4240882" cy="3610896"/>
          </a:xfrm>
          <a:prstGeom prst="rect">
            <a:avLst/>
          </a:prstGeom>
        </p:spPr>
      </p:pic>
      <p:sp>
        <p:nvSpPr>
          <p:cNvPr id="10" name="TextBox 9"/>
          <p:cNvSpPr txBox="1"/>
          <p:nvPr/>
        </p:nvSpPr>
        <p:spPr>
          <a:xfrm>
            <a:off x="3559339" y="2728103"/>
            <a:ext cx="2177934" cy="369332"/>
          </a:xfrm>
          <a:prstGeom prst="rect">
            <a:avLst/>
          </a:prstGeom>
          <a:noFill/>
        </p:spPr>
        <p:txBody>
          <a:bodyPr wrap="square" rtlCol="0">
            <a:spAutoFit/>
          </a:bodyPr>
          <a:lstStyle/>
          <a:p>
            <a:r>
              <a:rPr lang="en-US" dirty="0" smtClean="0">
                <a:solidFill>
                  <a:schemeClr val="tx2"/>
                </a:solidFill>
              </a:rPr>
              <a:t>DELAWARE COUNTY</a:t>
            </a:r>
            <a:endParaRPr lang="en-US" dirty="0">
              <a:solidFill>
                <a:schemeClr val="tx2"/>
              </a:solidFill>
            </a:endParaRPr>
          </a:p>
        </p:txBody>
      </p:sp>
    </p:spTree>
    <p:extLst>
      <p:ext uri="{BB962C8B-B14F-4D97-AF65-F5344CB8AC3E}">
        <p14:creationId xmlns:p14="http://schemas.microsoft.com/office/powerpoint/2010/main" val="27990748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9E2A2B"/>
          </a:solidFill>
          <a:effectLst>
            <a:outerShdw blurRad="50800" dist="38100" dir="5400000" algn="t" rotWithShape="0">
              <a:prstClr val="black">
                <a:alpha val="40000"/>
              </a:prstClr>
            </a:outerShdw>
          </a:effectLst>
        </p:spPr>
        <p:txBody>
          <a:bodyPr/>
          <a:lstStyle/>
          <a:p>
            <a:r>
              <a:rPr lang="en-US" dirty="0" smtClean="0"/>
              <a:t>Step 1: review SIP Map</a:t>
            </a:r>
            <a:endParaRPr lang="en-US" dirty="0"/>
          </a:p>
        </p:txBody>
      </p:sp>
      <p:sp>
        <p:nvSpPr>
          <p:cNvPr id="5" name="Content Placeholder 4"/>
          <p:cNvSpPr>
            <a:spLocks noGrp="1"/>
          </p:cNvSpPr>
          <p:nvPr>
            <p:ph idx="1"/>
          </p:nvPr>
        </p:nvSpPr>
        <p:spPr>
          <a:xfrm>
            <a:off x="628650" y="1143000"/>
            <a:ext cx="8210550" cy="4906964"/>
          </a:xfrm>
        </p:spPr>
        <p:txBody>
          <a:bodyPr/>
          <a:lstStyle/>
          <a:p>
            <a:pPr marL="0" indent="0">
              <a:buNone/>
            </a:pPr>
            <a:r>
              <a:rPr lang="en-US" sz="3200" dirty="0"/>
              <a:t>Does the project overlap a safety location?</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6" name="Picture 5"/>
          <p:cNvPicPr>
            <a:picLocks noChangeAspect="1"/>
          </p:cNvPicPr>
          <p:nvPr/>
        </p:nvPicPr>
        <p:blipFill rotWithShape="1">
          <a:blip r:embed="rId3"/>
          <a:srcRect t="6486" b="17432"/>
          <a:stretch/>
        </p:blipFill>
        <p:spPr>
          <a:xfrm>
            <a:off x="762000" y="2133600"/>
            <a:ext cx="3485912" cy="3576409"/>
          </a:xfrm>
          <a:prstGeom prst="rect">
            <a:avLst/>
          </a:prstGeom>
        </p:spPr>
      </p:pic>
      <p:pic>
        <p:nvPicPr>
          <p:cNvPr id="7" name="Picture 6"/>
          <p:cNvPicPr>
            <a:picLocks noChangeAspect="1"/>
          </p:cNvPicPr>
          <p:nvPr/>
        </p:nvPicPr>
        <p:blipFill rotWithShape="1">
          <a:blip r:embed="rId4"/>
          <a:srcRect l="1530" t="4032" r="44598" b="5771"/>
          <a:stretch/>
        </p:blipFill>
        <p:spPr>
          <a:xfrm>
            <a:off x="5161971" y="3311296"/>
            <a:ext cx="2573519" cy="1951349"/>
          </a:xfrm>
          <a:prstGeom prst="rect">
            <a:avLst/>
          </a:prstGeom>
          <a:solidFill>
            <a:srgbClr val="000000">
              <a:shade val="95000"/>
            </a:srgbClr>
          </a:solidFill>
          <a:ln w="19050" cap="sq">
            <a:solidFill>
              <a:srgbClr val="000000"/>
            </a:solidFill>
            <a:miter lim="800000"/>
          </a:ln>
          <a:effectLst>
            <a:outerShdw blurRad="254000" dist="190500" dir="2700000" sy="90000" algn="bl" rotWithShape="0">
              <a:srgbClr val="000000">
                <a:alpha val="40000"/>
              </a:srgbClr>
            </a:outerShdw>
          </a:effectLst>
        </p:spPr>
      </p:pic>
      <p:sp>
        <p:nvSpPr>
          <p:cNvPr id="8" name="TextBox 7"/>
          <p:cNvSpPr txBox="1"/>
          <p:nvPr/>
        </p:nvSpPr>
        <p:spPr>
          <a:xfrm>
            <a:off x="3158945" y="2904248"/>
            <a:ext cx="2177934" cy="369332"/>
          </a:xfrm>
          <a:prstGeom prst="rect">
            <a:avLst/>
          </a:prstGeom>
          <a:noFill/>
        </p:spPr>
        <p:txBody>
          <a:bodyPr wrap="square" rtlCol="0">
            <a:spAutoFit/>
          </a:bodyPr>
          <a:lstStyle/>
          <a:p>
            <a:r>
              <a:rPr lang="en-US" dirty="0" smtClean="0">
                <a:solidFill>
                  <a:schemeClr val="tx2"/>
                </a:solidFill>
              </a:rPr>
              <a:t>ADAMS COUNTY</a:t>
            </a:r>
            <a:endParaRPr lang="en-US" dirty="0">
              <a:solidFill>
                <a:schemeClr val="tx2"/>
              </a:solidFill>
            </a:endParaRPr>
          </a:p>
        </p:txBody>
      </p:sp>
    </p:spTree>
    <p:extLst>
      <p:ext uri="{BB962C8B-B14F-4D97-AF65-F5344CB8AC3E}">
        <p14:creationId xmlns:p14="http://schemas.microsoft.com/office/powerpoint/2010/main" val="18320009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9E2A2B"/>
          </a:solidFill>
          <a:effectLst>
            <a:outerShdw blurRad="50800" dist="38100" dir="5400000" algn="t" rotWithShape="0">
              <a:prstClr val="black">
                <a:alpha val="40000"/>
              </a:prstClr>
            </a:outerShdw>
          </a:effectLst>
        </p:spPr>
        <p:txBody>
          <a:bodyPr/>
          <a:lstStyle/>
          <a:p>
            <a:r>
              <a:rPr lang="en-US" dirty="0"/>
              <a:t>Step 2: Crash Analysis</a:t>
            </a:r>
          </a:p>
        </p:txBody>
      </p:sp>
      <p:sp>
        <p:nvSpPr>
          <p:cNvPr id="5" name="Content Placeholder 4"/>
          <p:cNvSpPr>
            <a:spLocks noGrp="1"/>
          </p:cNvSpPr>
          <p:nvPr>
            <p:ph idx="1"/>
          </p:nvPr>
        </p:nvSpPr>
        <p:spPr/>
        <p:txBody>
          <a:bodyPr/>
          <a:lstStyle/>
          <a:p>
            <a:pPr marL="0" indent="0">
              <a:buNone/>
            </a:pPr>
            <a:r>
              <a:rPr lang="en-US" dirty="0"/>
              <a:t>Review crash data </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5965917" cy="364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5711" y="2133600"/>
            <a:ext cx="2211073" cy="914400"/>
          </a:xfrm>
          <a:prstGeom prst="rect">
            <a:avLst/>
          </a:prstGeom>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861" y="3275816"/>
            <a:ext cx="4083718" cy="21073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7240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9E2A2B"/>
          </a:solidFill>
          <a:effectLst>
            <a:outerShdw blurRad="50800" dist="38100" dir="5400000" algn="t" rotWithShape="0">
              <a:prstClr val="black">
                <a:alpha val="40000"/>
              </a:prstClr>
            </a:outerShdw>
          </a:effectLst>
        </p:spPr>
        <p:txBody>
          <a:bodyPr/>
          <a:lstStyle/>
          <a:p>
            <a:r>
              <a:rPr lang="en-US" dirty="0"/>
              <a:t>Step 3: Identify Countermeasures</a:t>
            </a:r>
          </a:p>
        </p:txBody>
      </p:sp>
      <p:sp>
        <p:nvSpPr>
          <p:cNvPr id="5" name="Content Placeholder 4"/>
          <p:cNvSpPr>
            <a:spLocks noGrp="1"/>
          </p:cNvSpPr>
          <p:nvPr>
            <p:ph idx="1"/>
          </p:nvPr>
        </p:nvSpPr>
        <p:spPr>
          <a:xfrm>
            <a:off x="428625" y="1147933"/>
            <a:ext cx="8286750" cy="4906964"/>
          </a:xfrm>
        </p:spPr>
        <p:txBody>
          <a:bodyPr/>
          <a:lstStyle/>
          <a:p>
            <a:pPr marL="0" indent="0">
              <a:buNone/>
            </a:pPr>
            <a:r>
              <a:rPr lang="en-US" sz="2800" dirty="0">
                <a:solidFill>
                  <a:srgbClr val="00B5E2"/>
                </a:solidFill>
              </a:rPr>
              <a:t>Blue</a:t>
            </a:r>
            <a:r>
              <a:rPr lang="en-US" sz="2800" dirty="0"/>
              <a:t>: District investigates low-cost improvements </a:t>
            </a:r>
          </a:p>
          <a:p>
            <a:pPr marL="0" indent="0">
              <a:buNone/>
            </a:pPr>
            <a:r>
              <a:rPr lang="en-US" sz="2800" dirty="0">
                <a:solidFill>
                  <a:srgbClr val="FF0000"/>
                </a:solidFill>
              </a:rPr>
              <a:t>Red</a:t>
            </a:r>
            <a:r>
              <a:rPr lang="en-US" sz="2800" dirty="0"/>
              <a:t>: Improvements may be eligible for HSIP funds</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6" name="Picture 5"/>
          <p:cNvPicPr>
            <a:picLocks noChangeAspect="1"/>
          </p:cNvPicPr>
          <p:nvPr/>
        </p:nvPicPr>
        <p:blipFill rotWithShape="1">
          <a:blip r:embed="rId3"/>
          <a:srcRect t="6486" b="17432"/>
          <a:stretch/>
        </p:blipFill>
        <p:spPr>
          <a:xfrm>
            <a:off x="762000" y="2133600"/>
            <a:ext cx="3485912" cy="3576409"/>
          </a:xfrm>
          <a:prstGeom prst="rect">
            <a:avLst/>
          </a:prstGeom>
        </p:spPr>
      </p:pic>
      <p:pic>
        <p:nvPicPr>
          <p:cNvPr id="7" name="Picture 6"/>
          <p:cNvPicPr>
            <a:picLocks noChangeAspect="1"/>
          </p:cNvPicPr>
          <p:nvPr/>
        </p:nvPicPr>
        <p:blipFill rotWithShape="1">
          <a:blip r:embed="rId4"/>
          <a:srcRect l="1530" t="4032" r="44598" b="5771"/>
          <a:stretch/>
        </p:blipFill>
        <p:spPr>
          <a:xfrm>
            <a:off x="5161971" y="3311296"/>
            <a:ext cx="2573519" cy="1951349"/>
          </a:xfrm>
          <a:prstGeom prst="rect">
            <a:avLst/>
          </a:prstGeom>
          <a:solidFill>
            <a:srgbClr val="000000">
              <a:shade val="95000"/>
            </a:srgbClr>
          </a:solidFill>
          <a:ln w="19050" cap="sq">
            <a:solidFill>
              <a:srgbClr val="000000"/>
            </a:solidFill>
            <a:miter lim="800000"/>
          </a:ln>
          <a:effectLst>
            <a:outerShdw blurRad="254000" dist="190500" dir="2700000" sy="90000" algn="bl" rotWithShape="0">
              <a:srgbClr val="000000">
                <a:alpha val="40000"/>
              </a:srgbClr>
            </a:outerShdw>
          </a:effectLst>
        </p:spPr>
      </p:pic>
      <p:sp>
        <p:nvSpPr>
          <p:cNvPr id="8" name="TextBox 7"/>
          <p:cNvSpPr txBox="1"/>
          <p:nvPr/>
        </p:nvSpPr>
        <p:spPr>
          <a:xfrm>
            <a:off x="3158945" y="2904248"/>
            <a:ext cx="2177934" cy="369332"/>
          </a:xfrm>
          <a:prstGeom prst="rect">
            <a:avLst/>
          </a:prstGeom>
          <a:noFill/>
        </p:spPr>
        <p:txBody>
          <a:bodyPr wrap="square" rtlCol="0">
            <a:spAutoFit/>
          </a:bodyPr>
          <a:lstStyle/>
          <a:p>
            <a:r>
              <a:rPr lang="en-US" dirty="0" smtClean="0">
                <a:solidFill>
                  <a:schemeClr val="tx2"/>
                </a:solidFill>
              </a:rPr>
              <a:t>ADAMS COUNTY</a:t>
            </a:r>
            <a:endParaRPr lang="en-US" dirty="0">
              <a:solidFill>
                <a:schemeClr val="tx2"/>
              </a:solidFill>
            </a:endParaRPr>
          </a:p>
        </p:txBody>
      </p:sp>
    </p:spTree>
    <p:extLst>
      <p:ext uri="{BB962C8B-B14F-4D97-AF65-F5344CB8AC3E}">
        <p14:creationId xmlns:p14="http://schemas.microsoft.com/office/powerpoint/2010/main" val="29894900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386253"/>
            <a:ext cx="8534400" cy="1123712"/>
          </a:xfrm>
          <a:prstGeom prst="roundRect">
            <a:avLst/>
          </a:prstGeom>
          <a:noFill/>
          <a:ln w="28575">
            <a:solidFill>
              <a:srgbClr val="009969"/>
            </a:solidFill>
          </a:ln>
        </p:spPr>
        <p:txBody>
          <a:bodyPr/>
          <a:lstStyle/>
          <a:p>
            <a:r>
              <a:rPr lang="en-US" cap="none" dirty="0" smtClean="0">
                <a:solidFill>
                  <a:srgbClr val="009969"/>
                </a:solidFill>
              </a:rPr>
              <a:t>Ohio Crash Trends</a:t>
            </a:r>
            <a:endParaRPr lang="en-US" cap="none" dirty="0">
              <a:solidFill>
                <a:srgbClr val="009969"/>
              </a:solidFill>
            </a:endParaRP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22985148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9E2A2B"/>
          </a:solidFill>
          <a:effectLst>
            <a:outerShdw blurRad="50800" dist="38100" dir="5400000" algn="t" rotWithShape="0">
              <a:prstClr val="black">
                <a:alpha val="40000"/>
              </a:prstClr>
            </a:outerShdw>
          </a:effectLst>
        </p:spPr>
        <p:txBody>
          <a:bodyPr/>
          <a:lstStyle/>
          <a:p>
            <a:r>
              <a:rPr lang="en-US" dirty="0"/>
              <a:t>Safety Integrated Project Maps</a:t>
            </a:r>
          </a:p>
        </p:txBody>
      </p:sp>
      <p:sp>
        <p:nvSpPr>
          <p:cNvPr id="5" name="Content Placeholder 4"/>
          <p:cNvSpPr>
            <a:spLocks noGrp="1"/>
          </p:cNvSpPr>
          <p:nvPr>
            <p:ph idx="1"/>
          </p:nvPr>
        </p:nvSpPr>
        <p:spPr/>
        <p:txBody>
          <a:bodyPr/>
          <a:lstStyle/>
          <a:p>
            <a:r>
              <a:rPr lang="en-US" sz="3200" dirty="0"/>
              <a:t>Integrates safety analysis into all </a:t>
            </a:r>
            <a:r>
              <a:rPr lang="en-US" sz="3200" dirty="0" smtClean="0"/>
              <a:t>projects</a:t>
            </a:r>
          </a:p>
          <a:p>
            <a:r>
              <a:rPr lang="en-US" sz="3200" dirty="0"/>
              <a:t>Adds safety analysis to </a:t>
            </a:r>
            <a:r>
              <a:rPr lang="en-US" sz="3200" dirty="0" smtClean="0"/>
              <a:t>scope</a:t>
            </a:r>
          </a:p>
          <a:p>
            <a:r>
              <a:rPr lang="en-US" sz="3200" dirty="0"/>
              <a:t>Provides HSIP Funds </a:t>
            </a:r>
            <a:endParaRPr lang="en-US" sz="3200" dirty="0" smtClean="0"/>
          </a:p>
          <a:p>
            <a:r>
              <a:rPr lang="en-US" sz="3200" dirty="0"/>
              <a:t>Abbreviated process to expedite review </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33985196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9E2A2B"/>
          </a:solidFill>
          <a:effectLst>
            <a:outerShdw blurRad="50800" dist="38100" dir="5400000" algn="t" rotWithShape="0">
              <a:prstClr val="black">
                <a:alpha val="40000"/>
              </a:prstClr>
            </a:outerShdw>
          </a:effectLst>
        </p:spPr>
        <p:txBody>
          <a:bodyPr/>
          <a:lstStyle/>
          <a:p>
            <a:r>
              <a:rPr lang="en-US" dirty="0" smtClean="0"/>
              <a:t>SIP Map - Example</a:t>
            </a:r>
            <a:endParaRPr lang="en-US"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6" name="Picture 5"/>
          <p:cNvPicPr>
            <a:picLocks noChangeAspect="1"/>
          </p:cNvPicPr>
          <p:nvPr/>
        </p:nvPicPr>
        <p:blipFill>
          <a:blip r:embed="rId3"/>
          <a:stretch>
            <a:fillRect/>
          </a:stretch>
        </p:blipFill>
        <p:spPr>
          <a:xfrm>
            <a:off x="152400" y="1021080"/>
            <a:ext cx="8763000" cy="5844084"/>
          </a:xfrm>
          <a:prstGeom prst="rect">
            <a:avLst/>
          </a:prstGeom>
        </p:spPr>
      </p:pic>
    </p:spTree>
    <p:extLst>
      <p:ext uri="{BB962C8B-B14F-4D97-AF65-F5344CB8AC3E}">
        <p14:creationId xmlns:p14="http://schemas.microsoft.com/office/powerpoint/2010/main" val="4089179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9E2A2B"/>
          </a:solidFill>
          <a:effectLst>
            <a:outerShdw blurRad="50800" dist="38100" dir="5400000" algn="t" rotWithShape="0">
              <a:prstClr val="black">
                <a:alpha val="40000"/>
              </a:prstClr>
            </a:outerShdw>
          </a:effectLst>
        </p:spPr>
        <p:txBody>
          <a:bodyPr/>
          <a:lstStyle/>
          <a:p>
            <a:r>
              <a:rPr lang="en-US" dirty="0" smtClean="0"/>
              <a:t>SIP Map - Example</a:t>
            </a:r>
            <a:endParaRPr lang="en-US"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2" name="Picture 1"/>
          <p:cNvPicPr>
            <a:picLocks noChangeAspect="1"/>
          </p:cNvPicPr>
          <p:nvPr/>
        </p:nvPicPr>
        <p:blipFill>
          <a:blip r:embed="rId3"/>
          <a:stretch>
            <a:fillRect/>
          </a:stretch>
        </p:blipFill>
        <p:spPr>
          <a:xfrm>
            <a:off x="246925" y="927386"/>
            <a:ext cx="8686800" cy="5798663"/>
          </a:xfrm>
          <a:prstGeom prst="rect">
            <a:avLst/>
          </a:prstGeom>
        </p:spPr>
      </p:pic>
    </p:spTree>
    <p:extLst>
      <p:ext uri="{BB962C8B-B14F-4D97-AF65-F5344CB8AC3E}">
        <p14:creationId xmlns:p14="http://schemas.microsoft.com/office/powerpoint/2010/main" val="15856925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9E2A2B"/>
          </a:solidFill>
          <a:effectLst>
            <a:outerShdw blurRad="50800" dist="38100" dir="5400000" algn="t" rotWithShape="0">
              <a:prstClr val="black">
                <a:alpha val="40000"/>
              </a:prstClr>
            </a:outerShdw>
          </a:effectLst>
        </p:spPr>
        <p:txBody>
          <a:bodyPr/>
          <a:lstStyle/>
          <a:p>
            <a:r>
              <a:rPr lang="en-US" dirty="0"/>
              <a:t>SIP Map - Example</a:t>
            </a:r>
          </a:p>
        </p:txBody>
      </p:sp>
      <p:sp>
        <p:nvSpPr>
          <p:cNvPr id="5" name="Content Placeholder 4"/>
          <p:cNvSpPr>
            <a:spLocks noGrp="1"/>
          </p:cNvSpPr>
          <p:nvPr>
            <p:ph idx="1"/>
          </p:nvPr>
        </p:nvSpPr>
        <p:spPr/>
        <p:txBody>
          <a:bodyPr/>
          <a:lstStyle/>
          <a:p>
            <a:r>
              <a:rPr lang="en-US" dirty="0" smtClean="0"/>
              <a:t>$340,000</a:t>
            </a:r>
          </a:p>
          <a:p>
            <a:endParaRPr lang="en-US" dirty="0" smtClean="0"/>
          </a:p>
          <a:p>
            <a:r>
              <a:rPr lang="en-US" dirty="0" smtClean="0"/>
              <a:t>No right of way required</a:t>
            </a:r>
          </a:p>
          <a:p>
            <a:endParaRPr lang="en-US" dirty="0" smtClean="0"/>
          </a:p>
          <a:p>
            <a:r>
              <a:rPr lang="en-US" dirty="0" smtClean="0"/>
              <a:t>Includes access management</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11909348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386253"/>
            <a:ext cx="8534400" cy="1123712"/>
          </a:xfrm>
          <a:prstGeom prst="roundRect">
            <a:avLst/>
          </a:prstGeom>
          <a:noFill/>
          <a:ln w="28575">
            <a:solidFill>
              <a:srgbClr val="9E2A2B"/>
            </a:solidFill>
          </a:ln>
        </p:spPr>
        <p:txBody>
          <a:bodyPr/>
          <a:lstStyle/>
          <a:p>
            <a:r>
              <a:rPr lang="en-US" dirty="0" smtClean="0">
                <a:solidFill>
                  <a:srgbClr val="9E2A2B"/>
                </a:solidFill>
              </a:rPr>
              <a:t>Questions</a:t>
            </a:r>
            <a:endParaRPr lang="en-US" dirty="0">
              <a:solidFill>
                <a:srgbClr val="9E2A2B"/>
              </a:solidFill>
            </a:endParaRP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19779371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692" y="2035652"/>
            <a:ext cx="6858000" cy="1566386"/>
          </a:xfrm>
          <a:prstGeom prst="roundRect">
            <a:avLst/>
          </a:prstGeom>
          <a:solidFill>
            <a:srgbClr val="D7C826"/>
          </a:solidFill>
          <a:effectLst>
            <a:outerShdw blurRad="50800" dist="38100" dir="5400000" algn="t" rotWithShape="0">
              <a:prstClr val="black">
                <a:alpha val="40000"/>
              </a:prstClr>
            </a:outerShdw>
          </a:effectLst>
        </p:spPr>
        <p:txBody>
          <a:bodyPr bIns="91440"/>
          <a:lstStyle/>
          <a:p>
            <a:r>
              <a:rPr lang="en-US" sz="4000" dirty="0" smtClean="0"/>
              <a:t>Justifying Design Exceptions</a:t>
            </a:r>
            <a:endParaRPr lang="en-US" sz="4000" dirty="0"/>
          </a:p>
        </p:txBody>
      </p:sp>
      <p:sp>
        <p:nvSpPr>
          <p:cNvPr id="18" name="Footer Placeholder 17"/>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11850217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D7C826"/>
          </a:solidFill>
          <a:effectLst>
            <a:outerShdw blurRad="50800" dist="38100" dir="5400000" algn="t" rotWithShape="0">
              <a:prstClr val="black">
                <a:alpha val="40000"/>
              </a:prstClr>
            </a:outerShdw>
          </a:effectLst>
        </p:spPr>
        <p:txBody>
          <a:bodyPr/>
          <a:lstStyle/>
          <a:p>
            <a:r>
              <a:rPr lang="en-US" dirty="0" smtClean="0"/>
              <a:t>Roadway Engineering / geometrics</a:t>
            </a:r>
            <a:endParaRPr lang="en-US" dirty="0"/>
          </a:p>
        </p:txBody>
      </p:sp>
      <p:sp>
        <p:nvSpPr>
          <p:cNvPr id="5" name="Content Placeholder 4"/>
          <p:cNvSpPr>
            <a:spLocks noGrp="1"/>
          </p:cNvSpPr>
          <p:nvPr>
            <p:ph idx="1"/>
          </p:nvPr>
        </p:nvSpPr>
        <p:spPr/>
        <p:txBody>
          <a:bodyPr/>
          <a:lstStyle/>
          <a:p>
            <a:r>
              <a:rPr lang="en-US" sz="3600" dirty="0" smtClean="0"/>
              <a:t>Ohio’s safety program has a strong relationship with designers</a:t>
            </a:r>
          </a:p>
          <a:p>
            <a:endParaRPr lang="en-US" sz="3600" dirty="0"/>
          </a:p>
          <a:p>
            <a:r>
              <a:rPr lang="en-US" sz="3600" dirty="0" smtClean="0"/>
              <a:t>Performance based practical design </a:t>
            </a:r>
          </a:p>
          <a:p>
            <a:pPr lvl="1"/>
            <a:r>
              <a:rPr lang="en-US" sz="2400" dirty="0" smtClean="0"/>
              <a:t>OH: Performance based project development</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4690152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D7C826"/>
          </a:solidFill>
          <a:effectLst>
            <a:outerShdw blurRad="50800" dist="38100" dir="5400000" algn="t" rotWithShape="0">
              <a:prstClr val="black">
                <a:alpha val="40000"/>
              </a:prstClr>
            </a:outerShdw>
          </a:effectLst>
        </p:spPr>
        <p:txBody>
          <a:bodyPr/>
          <a:lstStyle/>
          <a:p>
            <a:r>
              <a:rPr lang="en-US" dirty="0" smtClean="0"/>
              <a:t>Roadway Engineering / geometrics</a:t>
            </a:r>
            <a:endParaRPr lang="en-US" dirty="0"/>
          </a:p>
        </p:txBody>
      </p:sp>
      <p:sp>
        <p:nvSpPr>
          <p:cNvPr id="5" name="Content Placeholder 4"/>
          <p:cNvSpPr>
            <a:spLocks noGrp="1"/>
          </p:cNvSpPr>
          <p:nvPr>
            <p:ph idx="1"/>
          </p:nvPr>
        </p:nvSpPr>
        <p:spPr>
          <a:xfrm>
            <a:off x="628650" y="1143000"/>
            <a:ext cx="8210550" cy="4906964"/>
          </a:xfrm>
        </p:spPr>
        <p:txBody>
          <a:bodyPr/>
          <a:lstStyle/>
          <a:p>
            <a:r>
              <a:rPr lang="en-US" sz="3600" dirty="0" smtClean="0"/>
              <a:t>Demonstrating the power of the HSM</a:t>
            </a:r>
          </a:p>
          <a:p>
            <a:endParaRPr lang="en-US" sz="3600" dirty="0" smtClean="0"/>
          </a:p>
          <a:p>
            <a:r>
              <a:rPr lang="en-US" sz="3600" dirty="0" smtClean="0"/>
              <a:t>Interstate 90 Westbound</a:t>
            </a:r>
          </a:p>
          <a:p>
            <a:pPr lvl="1"/>
            <a:r>
              <a:rPr lang="en-US" sz="2400" dirty="0" smtClean="0"/>
              <a:t>3 to 4 lanes</a:t>
            </a:r>
          </a:p>
          <a:p>
            <a:pPr lvl="1"/>
            <a:r>
              <a:rPr lang="en-US" sz="2400" dirty="0" smtClean="0"/>
              <a:t>11 foot minimum lane width</a:t>
            </a:r>
          </a:p>
          <a:p>
            <a:pPr lvl="1"/>
            <a:endParaRPr lang="en-US" sz="2400" dirty="0"/>
          </a:p>
          <a:p>
            <a:endParaRPr lang="en-US" sz="2400" dirty="0" smtClean="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39812629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D7C826"/>
          </a:solidFill>
          <a:effectLst>
            <a:outerShdw blurRad="50800" dist="38100" dir="5400000" algn="t" rotWithShape="0">
              <a:prstClr val="black">
                <a:alpha val="40000"/>
              </a:prstClr>
            </a:outerShdw>
          </a:effectLst>
        </p:spPr>
        <p:txBody>
          <a:bodyPr/>
          <a:lstStyle/>
          <a:p>
            <a:r>
              <a:rPr lang="en-US" dirty="0" smtClean="0"/>
              <a:t>Interstate 90 Westbound</a:t>
            </a:r>
            <a:endParaRPr lang="en-US"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50418"/>
            <a:ext cx="9144000" cy="5629730"/>
          </a:xfrm>
          <a:prstGeom prst="rect">
            <a:avLst/>
          </a:prstGeom>
        </p:spPr>
      </p:pic>
    </p:spTree>
    <p:extLst>
      <p:ext uri="{BB962C8B-B14F-4D97-AF65-F5344CB8AC3E}">
        <p14:creationId xmlns:p14="http://schemas.microsoft.com/office/powerpoint/2010/main" val="32149282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D7C826"/>
          </a:solidFill>
          <a:effectLst>
            <a:outerShdw blurRad="50800" dist="38100" dir="5400000" algn="t" rotWithShape="0">
              <a:prstClr val="black">
                <a:alpha val="40000"/>
              </a:prstClr>
            </a:outerShdw>
          </a:effectLst>
        </p:spPr>
        <p:txBody>
          <a:bodyPr/>
          <a:lstStyle/>
          <a:p>
            <a:r>
              <a:rPr lang="en-US" dirty="0"/>
              <a:t>Interstate 90 Westbound</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3" name="Picture 2"/>
          <p:cNvPicPr>
            <a:picLocks noChangeAspect="1"/>
          </p:cNvPicPr>
          <p:nvPr/>
        </p:nvPicPr>
        <p:blipFill rotWithShape="1">
          <a:blip r:embed="rId3"/>
          <a:srcRect b="7829"/>
          <a:stretch/>
        </p:blipFill>
        <p:spPr>
          <a:xfrm>
            <a:off x="365760" y="1066800"/>
            <a:ext cx="8412480" cy="5029200"/>
          </a:xfrm>
          <a:prstGeom prst="rect">
            <a:avLst/>
          </a:prstGeom>
        </p:spPr>
      </p:pic>
    </p:spTree>
    <p:extLst>
      <p:ext uri="{BB962C8B-B14F-4D97-AF65-F5344CB8AC3E}">
        <p14:creationId xmlns:p14="http://schemas.microsoft.com/office/powerpoint/2010/main" val="22364483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009969"/>
          </a:solidFill>
          <a:effectLst>
            <a:outerShdw blurRad="50800" dist="38100" dir="5400000" algn="t" rotWithShape="0">
              <a:prstClr val="black">
                <a:alpha val="40000"/>
              </a:prstClr>
            </a:outerShdw>
          </a:effectLst>
        </p:spPr>
        <p:txBody>
          <a:bodyPr/>
          <a:lstStyle/>
          <a:p>
            <a:r>
              <a:rPr lang="en-US" dirty="0" smtClean="0"/>
              <a:t>Historical Crash Trends</a:t>
            </a:r>
            <a:endParaRPr lang="en-US"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3" name="Picture 2"/>
          <p:cNvPicPr>
            <a:picLocks noChangeAspect="1"/>
          </p:cNvPicPr>
          <p:nvPr/>
        </p:nvPicPr>
        <p:blipFill>
          <a:blip r:embed="rId3"/>
          <a:stretch>
            <a:fillRect/>
          </a:stretch>
        </p:blipFill>
        <p:spPr>
          <a:xfrm>
            <a:off x="200789" y="1447800"/>
            <a:ext cx="8742422" cy="4602879"/>
          </a:xfrm>
          <a:prstGeom prst="rect">
            <a:avLst/>
          </a:prstGeom>
        </p:spPr>
      </p:pic>
    </p:spTree>
    <p:extLst>
      <p:ext uri="{BB962C8B-B14F-4D97-AF65-F5344CB8AC3E}">
        <p14:creationId xmlns:p14="http://schemas.microsoft.com/office/powerpoint/2010/main" val="19860333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D7C826"/>
          </a:solidFill>
          <a:effectLst>
            <a:outerShdw blurRad="50800" dist="38100" dir="5400000" algn="t" rotWithShape="0">
              <a:prstClr val="black">
                <a:alpha val="40000"/>
              </a:prstClr>
            </a:outerShdw>
          </a:effectLst>
        </p:spPr>
        <p:txBody>
          <a:bodyPr/>
          <a:lstStyle/>
          <a:p>
            <a:r>
              <a:rPr lang="en-US" dirty="0"/>
              <a:t>Interstate 90 Westbound</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2" name="Picture 1"/>
          <p:cNvPicPr>
            <a:picLocks noChangeAspect="1"/>
          </p:cNvPicPr>
          <p:nvPr/>
        </p:nvPicPr>
        <p:blipFill>
          <a:blip r:embed="rId3"/>
          <a:stretch>
            <a:fillRect/>
          </a:stretch>
        </p:blipFill>
        <p:spPr>
          <a:xfrm>
            <a:off x="367480" y="1086815"/>
            <a:ext cx="8409039" cy="5029200"/>
          </a:xfrm>
          <a:prstGeom prst="rect">
            <a:avLst/>
          </a:prstGeom>
        </p:spPr>
      </p:pic>
    </p:spTree>
    <p:extLst>
      <p:ext uri="{BB962C8B-B14F-4D97-AF65-F5344CB8AC3E}">
        <p14:creationId xmlns:p14="http://schemas.microsoft.com/office/powerpoint/2010/main" val="41129586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D7C826"/>
          </a:solidFill>
          <a:effectLst>
            <a:outerShdw blurRad="50800" dist="38100" dir="5400000" algn="t" rotWithShape="0">
              <a:prstClr val="black">
                <a:alpha val="40000"/>
              </a:prstClr>
            </a:outerShdw>
          </a:effectLst>
        </p:spPr>
        <p:txBody>
          <a:bodyPr/>
          <a:lstStyle/>
          <a:p>
            <a:r>
              <a:rPr lang="en-US" dirty="0"/>
              <a:t>Interstate 90 Westbound</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5" name="Picture 4"/>
          <p:cNvPicPr>
            <a:picLocks noChangeAspect="1"/>
          </p:cNvPicPr>
          <p:nvPr/>
        </p:nvPicPr>
        <p:blipFill>
          <a:blip r:embed="rId3"/>
          <a:stretch>
            <a:fillRect/>
          </a:stretch>
        </p:blipFill>
        <p:spPr>
          <a:xfrm>
            <a:off x="199535" y="1911096"/>
            <a:ext cx="8720270" cy="1518851"/>
          </a:xfrm>
          <a:prstGeom prst="rect">
            <a:avLst/>
          </a:prstGeom>
        </p:spPr>
      </p:pic>
      <p:pic>
        <p:nvPicPr>
          <p:cNvPr id="6" name="Picture 5"/>
          <p:cNvPicPr>
            <a:picLocks noChangeAspect="1"/>
          </p:cNvPicPr>
          <p:nvPr/>
        </p:nvPicPr>
        <p:blipFill>
          <a:blip r:embed="rId4"/>
          <a:stretch>
            <a:fillRect/>
          </a:stretch>
        </p:blipFill>
        <p:spPr>
          <a:xfrm>
            <a:off x="199534" y="4197096"/>
            <a:ext cx="8723376" cy="1566505"/>
          </a:xfrm>
          <a:prstGeom prst="rect">
            <a:avLst/>
          </a:prstGeom>
        </p:spPr>
      </p:pic>
      <p:sp>
        <p:nvSpPr>
          <p:cNvPr id="7" name="TextBox 6"/>
          <p:cNvSpPr txBox="1"/>
          <p:nvPr/>
        </p:nvSpPr>
        <p:spPr>
          <a:xfrm>
            <a:off x="201668" y="3779372"/>
            <a:ext cx="4516044" cy="369332"/>
          </a:xfrm>
          <a:prstGeom prst="rect">
            <a:avLst/>
          </a:prstGeom>
          <a:noFill/>
        </p:spPr>
        <p:txBody>
          <a:bodyPr wrap="none" rtlCol="0">
            <a:spAutoFit/>
          </a:bodyPr>
          <a:lstStyle/>
          <a:p>
            <a:r>
              <a:rPr lang="en-US" dirty="0" smtClean="0">
                <a:latin typeface="+mj-lt"/>
              </a:rPr>
              <a:t>With additional safety countermeasures:</a:t>
            </a:r>
            <a:endParaRPr lang="en-US" dirty="0">
              <a:latin typeface="+mj-lt"/>
            </a:endParaRPr>
          </a:p>
        </p:txBody>
      </p:sp>
      <p:sp>
        <p:nvSpPr>
          <p:cNvPr id="10" name="TextBox 9"/>
          <p:cNvSpPr txBox="1"/>
          <p:nvPr/>
        </p:nvSpPr>
        <p:spPr>
          <a:xfrm>
            <a:off x="201668" y="1276048"/>
            <a:ext cx="5756704" cy="461665"/>
          </a:xfrm>
          <a:prstGeom prst="rect">
            <a:avLst/>
          </a:prstGeom>
          <a:noFill/>
        </p:spPr>
        <p:txBody>
          <a:bodyPr wrap="none" rtlCol="0">
            <a:spAutoFit/>
          </a:bodyPr>
          <a:lstStyle/>
          <a:p>
            <a:r>
              <a:rPr lang="en-US" sz="2400" b="1" dirty="0" smtClean="0">
                <a:latin typeface="+mj-lt"/>
              </a:rPr>
              <a:t>Comparison based on crash frequency</a:t>
            </a:r>
            <a:endParaRPr lang="en-US" sz="2400" b="1" dirty="0">
              <a:latin typeface="+mj-lt"/>
            </a:endParaRPr>
          </a:p>
        </p:txBody>
      </p:sp>
    </p:spTree>
    <p:extLst>
      <p:ext uri="{BB962C8B-B14F-4D97-AF65-F5344CB8AC3E}">
        <p14:creationId xmlns:p14="http://schemas.microsoft.com/office/powerpoint/2010/main" val="27337252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D7C826"/>
          </a:solidFill>
          <a:effectLst>
            <a:outerShdw blurRad="50800" dist="38100" dir="5400000" algn="t" rotWithShape="0">
              <a:prstClr val="black">
                <a:alpha val="40000"/>
              </a:prstClr>
            </a:outerShdw>
          </a:effectLst>
        </p:spPr>
        <p:txBody>
          <a:bodyPr/>
          <a:lstStyle/>
          <a:p>
            <a:r>
              <a:rPr lang="en-US" dirty="0"/>
              <a:t>Interstate 90 Westbound</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
        <p:nvSpPr>
          <p:cNvPr id="7" name="TextBox 6"/>
          <p:cNvSpPr txBox="1"/>
          <p:nvPr/>
        </p:nvSpPr>
        <p:spPr>
          <a:xfrm>
            <a:off x="201668" y="3782608"/>
            <a:ext cx="4394216" cy="369332"/>
          </a:xfrm>
          <a:prstGeom prst="rect">
            <a:avLst/>
          </a:prstGeom>
          <a:noFill/>
        </p:spPr>
        <p:txBody>
          <a:bodyPr wrap="none" rtlCol="0">
            <a:spAutoFit/>
          </a:bodyPr>
          <a:lstStyle/>
          <a:p>
            <a:r>
              <a:rPr lang="en-US" dirty="0" smtClean="0">
                <a:latin typeface="+mj-lt"/>
              </a:rPr>
              <a:t>With additional safety countermeasures:</a:t>
            </a:r>
            <a:endParaRPr lang="en-US" dirty="0">
              <a:latin typeface="+mj-lt"/>
            </a:endParaRPr>
          </a:p>
        </p:txBody>
      </p:sp>
      <p:pic>
        <p:nvPicPr>
          <p:cNvPr id="2" name="Picture 1"/>
          <p:cNvPicPr>
            <a:picLocks noChangeAspect="1"/>
          </p:cNvPicPr>
          <p:nvPr/>
        </p:nvPicPr>
        <p:blipFill>
          <a:blip r:embed="rId3"/>
          <a:stretch>
            <a:fillRect/>
          </a:stretch>
        </p:blipFill>
        <p:spPr>
          <a:xfrm>
            <a:off x="228600" y="1905000"/>
            <a:ext cx="8723376" cy="1330940"/>
          </a:xfrm>
          <a:prstGeom prst="rect">
            <a:avLst/>
          </a:prstGeom>
        </p:spPr>
      </p:pic>
      <p:pic>
        <p:nvPicPr>
          <p:cNvPr id="3" name="Picture 2"/>
          <p:cNvPicPr>
            <a:picLocks noChangeAspect="1"/>
          </p:cNvPicPr>
          <p:nvPr/>
        </p:nvPicPr>
        <p:blipFill>
          <a:blip r:embed="rId4"/>
          <a:stretch>
            <a:fillRect/>
          </a:stretch>
        </p:blipFill>
        <p:spPr>
          <a:xfrm>
            <a:off x="228600" y="4199410"/>
            <a:ext cx="8723376" cy="1330940"/>
          </a:xfrm>
          <a:prstGeom prst="rect">
            <a:avLst/>
          </a:prstGeom>
        </p:spPr>
      </p:pic>
      <p:sp>
        <p:nvSpPr>
          <p:cNvPr id="11" name="TextBox 10"/>
          <p:cNvSpPr txBox="1"/>
          <p:nvPr/>
        </p:nvSpPr>
        <p:spPr>
          <a:xfrm>
            <a:off x="201668" y="1276048"/>
            <a:ext cx="7494532" cy="461665"/>
          </a:xfrm>
          <a:prstGeom prst="rect">
            <a:avLst/>
          </a:prstGeom>
          <a:noFill/>
        </p:spPr>
        <p:txBody>
          <a:bodyPr wrap="square" rtlCol="0">
            <a:spAutoFit/>
          </a:bodyPr>
          <a:lstStyle/>
          <a:p>
            <a:r>
              <a:rPr lang="en-US" sz="2400" b="1" dirty="0" smtClean="0">
                <a:latin typeface="+mj-lt"/>
              </a:rPr>
              <a:t>Comparison based on crash severity weighting</a:t>
            </a:r>
            <a:endParaRPr lang="en-US" sz="2400" b="1" dirty="0">
              <a:latin typeface="+mj-lt"/>
            </a:endParaRPr>
          </a:p>
        </p:txBody>
      </p:sp>
    </p:spTree>
    <p:extLst>
      <p:ext uri="{BB962C8B-B14F-4D97-AF65-F5344CB8AC3E}">
        <p14:creationId xmlns:p14="http://schemas.microsoft.com/office/powerpoint/2010/main" val="16086341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386253"/>
            <a:ext cx="8534400" cy="1123712"/>
          </a:xfrm>
          <a:prstGeom prst="roundRect">
            <a:avLst/>
          </a:prstGeom>
          <a:noFill/>
          <a:ln w="28575">
            <a:solidFill>
              <a:srgbClr val="D7C826"/>
            </a:solidFill>
          </a:ln>
        </p:spPr>
        <p:txBody>
          <a:bodyPr/>
          <a:lstStyle/>
          <a:p>
            <a:r>
              <a:rPr lang="en-US" dirty="0" smtClean="0">
                <a:solidFill>
                  <a:srgbClr val="D7C826"/>
                </a:solidFill>
              </a:rPr>
              <a:t>Questions</a:t>
            </a:r>
            <a:endParaRPr lang="en-US" dirty="0">
              <a:solidFill>
                <a:srgbClr val="D7C826"/>
              </a:solidFill>
            </a:endParaRP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8989097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692" y="2716689"/>
            <a:ext cx="6858000" cy="885349"/>
          </a:xfrm>
          <a:prstGeom prst="roundRect">
            <a:avLst/>
          </a:prstGeom>
          <a:solidFill>
            <a:srgbClr val="1F2A44"/>
          </a:solidFill>
          <a:effectLst>
            <a:outerShdw blurRad="50800" dist="38100" dir="5400000" algn="t" rotWithShape="0">
              <a:prstClr val="black">
                <a:alpha val="40000"/>
              </a:prstClr>
            </a:outerShdw>
          </a:effectLst>
        </p:spPr>
        <p:txBody>
          <a:bodyPr bIns="91440"/>
          <a:lstStyle/>
          <a:p>
            <a:r>
              <a:rPr lang="en-US" sz="4000" dirty="0" smtClean="0"/>
              <a:t>Moving forward</a:t>
            </a:r>
            <a:endParaRPr lang="en-US" sz="4000" dirty="0"/>
          </a:p>
        </p:txBody>
      </p:sp>
      <p:sp>
        <p:nvSpPr>
          <p:cNvPr id="18" name="Footer Placeholder 17"/>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30784314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1F2A44"/>
          </a:solidFill>
          <a:effectLst>
            <a:outerShdw blurRad="50800" dist="38100" dir="5400000" algn="t" rotWithShape="0">
              <a:prstClr val="black">
                <a:alpha val="40000"/>
              </a:prstClr>
            </a:outerShdw>
          </a:effectLst>
        </p:spPr>
        <p:txBody>
          <a:bodyPr/>
          <a:lstStyle/>
          <a:p>
            <a:r>
              <a:rPr lang="en-US" dirty="0" smtClean="0"/>
              <a:t>Safety analysis &amp; Feasibility study</a:t>
            </a:r>
            <a:endParaRPr lang="en-US" dirty="0"/>
          </a:p>
        </p:txBody>
      </p:sp>
      <p:sp>
        <p:nvSpPr>
          <p:cNvPr id="5" name="Content Placeholder 4"/>
          <p:cNvSpPr>
            <a:spLocks noGrp="1"/>
          </p:cNvSpPr>
          <p:nvPr>
            <p:ph idx="1"/>
          </p:nvPr>
        </p:nvSpPr>
        <p:spPr/>
        <p:txBody>
          <a:bodyPr/>
          <a:lstStyle/>
          <a:p>
            <a:r>
              <a:rPr lang="en-US" dirty="0" smtClean="0"/>
              <a:t>Divided into three categories</a:t>
            </a:r>
          </a:p>
          <a:p>
            <a:pPr lvl="1"/>
            <a:r>
              <a:rPr lang="en-US" dirty="0" smtClean="0"/>
              <a:t>Non-complex projects</a:t>
            </a:r>
          </a:p>
          <a:p>
            <a:pPr lvl="1"/>
            <a:r>
              <a:rPr lang="en-US" dirty="0" smtClean="0"/>
              <a:t>Complex projects without safety in purpose and need statement</a:t>
            </a:r>
          </a:p>
          <a:p>
            <a:pPr lvl="1"/>
            <a:r>
              <a:rPr lang="en-US" dirty="0" smtClean="0"/>
              <a:t>Complex projects with safety in the purpose and need statement</a:t>
            </a:r>
            <a:endParaRPr lang="en-US"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13683640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1F2A44"/>
          </a:solidFill>
          <a:effectLst>
            <a:outerShdw blurRad="50800" dist="38100" dir="5400000" algn="t" rotWithShape="0">
              <a:prstClr val="black">
                <a:alpha val="40000"/>
              </a:prstClr>
            </a:outerShdw>
          </a:effectLst>
        </p:spPr>
        <p:txBody>
          <a:bodyPr/>
          <a:lstStyle/>
          <a:p>
            <a:r>
              <a:rPr lang="en-US" dirty="0" smtClean="0"/>
              <a:t>Safety analysis &amp; Feasibility study</a:t>
            </a:r>
            <a:endParaRPr lang="en-US" dirty="0"/>
          </a:p>
        </p:txBody>
      </p:sp>
      <p:sp>
        <p:nvSpPr>
          <p:cNvPr id="5" name="Content Placeholder 4"/>
          <p:cNvSpPr>
            <a:spLocks noGrp="1"/>
          </p:cNvSpPr>
          <p:nvPr>
            <p:ph idx="1"/>
          </p:nvPr>
        </p:nvSpPr>
        <p:spPr/>
        <p:txBody>
          <a:bodyPr/>
          <a:lstStyle/>
          <a:p>
            <a:r>
              <a:rPr lang="en-US" dirty="0"/>
              <a:t>Non-complex projects</a:t>
            </a:r>
          </a:p>
          <a:p>
            <a:pPr lvl="1"/>
            <a:r>
              <a:rPr lang="en-US" dirty="0" smtClean="0"/>
              <a:t>Check the SIP map and the HSIP Priority Location List</a:t>
            </a:r>
          </a:p>
          <a:p>
            <a:pPr lvl="1"/>
            <a:r>
              <a:rPr lang="en-US" dirty="0" smtClean="0"/>
              <a:t>Review historical crash trends</a:t>
            </a:r>
          </a:p>
          <a:p>
            <a:pPr lvl="1"/>
            <a:endParaRPr lang="en-US" dirty="0"/>
          </a:p>
          <a:p>
            <a:r>
              <a:rPr lang="en-US" sz="3600" dirty="0" smtClean="0">
                <a:solidFill>
                  <a:srgbClr val="9E2A2B"/>
                </a:solidFill>
              </a:rPr>
              <a:t>Does a crash pattern exist?</a:t>
            </a:r>
          </a:p>
          <a:p>
            <a:r>
              <a:rPr lang="en-US" sz="3600" dirty="0" smtClean="0">
                <a:solidFill>
                  <a:srgbClr val="9E2A2B"/>
                </a:solidFill>
              </a:rPr>
              <a:t>Can a countermeasure be included in the current project?</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35369115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1F2A44"/>
          </a:solidFill>
          <a:effectLst>
            <a:outerShdw blurRad="50800" dist="38100" dir="5400000" algn="t" rotWithShape="0">
              <a:prstClr val="black">
                <a:alpha val="40000"/>
              </a:prstClr>
            </a:outerShdw>
          </a:effectLst>
        </p:spPr>
        <p:txBody>
          <a:bodyPr/>
          <a:lstStyle/>
          <a:p>
            <a:r>
              <a:rPr lang="en-US" dirty="0" smtClean="0"/>
              <a:t>Safety analysis &amp; Feasibility study</a:t>
            </a:r>
            <a:endParaRPr lang="en-US" dirty="0"/>
          </a:p>
        </p:txBody>
      </p:sp>
      <p:sp>
        <p:nvSpPr>
          <p:cNvPr id="5" name="Content Placeholder 4"/>
          <p:cNvSpPr>
            <a:spLocks noGrp="1"/>
          </p:cNvSpPr>
          <p:nvPr>
            <p:ph idx="1"/>
          </p:nvPr>
        </p:nvSpPr>
        <p:spPr/>
        <p:txBody>
          <a:bodyPr/>
          <a:lstStyle/>
          <a:p>
            <a:r>
              <a:rPr lang="en-US" sz="3600" dirty="0"/>
              <a:t>Complex projects </a:t>
            </a:r>
            <a:endParaRPr lang="en-US" sz="3600" dirty="0" smtClean="0"/>
          </a:p>
          <a:p>
            <a:pPr lvl="1"/>
            <a:r>
              <a:rPr lang="en-US" sz="2400" b="1" dirty="0" smtClean="0">
                <a:solidFill>
                  <a:srgbClr val="00B5E2"/>
                </a:solidFill>
              </a:rPr>
              <a:t>WITHOUT</a:t>
            </a:r>
            <a:r>
              <a:rPr lang="en-US" sz="2400" dirty="0" smtClean="0">
                <a:solidFill>
                  <a:srgbClr val="00B5E2"/>
                </a:solidFill>
              </a:rPr>
              <a:t> </a:t>
            </a:r>
            <a:r>
              <a:rPr lang="en-US" sz="2400" dirty="0" smtClean="0"/>
              <a:t>safety </a:t>
            </a:r>
            <a:r>
              <a:rPr lang="en-US" sz="2400" dirty="0"/>
              <a:t>in purpose and need statement</a:t>
            </a:r>
          </a:p>
          <a:p>
            <a:pPr lvl="1"/>
            <a:r>
              <a:rPr lang="en-US" sz="2400" dirty="0" smtClean="0"/>
              <a:t>Compare change in predicted crashes between alternatives</a:t>
            </a:r>
          </a:p>
          <a:p>
            <a:pPr lvl="1"/>
            <a:r>
              <a:rPr lang="en-US" sz="2400" dirty="0" smtClean="0"/>
              <a:t>Compare with enviro, ROW, Operation…</a:t>
            </a:r>
          </a:p>
          <a:p>
            <a:pPr lvl="1"/>
            <a:endParaRPr lang="en-US" sz="2400" dirty="0"/>
          </a:p>
          <a:p>
            <a:r>
              <a:rPr lang="en-US" sz="3200" dirty="0" smtClean="0">
                <a:solidFill>
                  <a:srgbClr val="9E2A2B"/>
                </a:solidFill>
              </a:rPr>
              <a:t>Does a crash pattern exist?</a:t>
            </a:r>
          </a:p>
          <a:p>
            <a:r>
              <a:rPr lang="en-US" sz="3200" dirty="0" smtClean="0">
                <a:solidFill>
                  <a:srgbClr val="9E2A2B"/>
                </a:solidFill>
              </a:rPr>
              <a:t>Can a countermeasure be included in the current project?</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3688310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1F2A44"/>
          </a:solidFill>
          <a:effectLst>
            <a:outerShdw blurRad="50800" dist="38100" dir="5400000" algn="t" rotWithShape="0">
              <a:prstClr val="black">
                <a:alpha val="40000"/>
              </a:prstClr>
            </a:outerShdw>
          </a:effectLst>
        </p:spPr>
        <p:txBody>
          <a:bodyPr/>
          <a:lstStyle/>
          <a:p>
            <a:r>
              <a:rPr lang="en-US" dirty="0" smtClean="0"/>
              <a:t>Safety analysis &amp; Feasibility study</a:t>
            </a:r>
            <a:endParaRPr lang="en-US" dirty="0"/>
          </a:p>
        </p:txBody>
      </p:sp>
      <p:sp>
        <p:nvSpPr>
          <p:cNvPr id="5" name="Content Placeholder 4"/>
          <p:cNvSpPr>
            <a:spLocks noGrp="1"/>
          </p:cNvSpPr>
          <p:nvPr>
            <p:ph idx="1"/>
          </p:nvPr>
        </p:nvSpPr>
        <p:spPr/>
        <p:txBody>
          <a:bodyPr/>
          <a:lstStyle/>
          <a:p>
            <a:r>
              <a:rPr lang="en-US" sz="3600" dirty="0"/>
              <a:t>Complex projects </a:t>
            </a:r>
            <a:endParaRPr lang="en-US" sz="3600" dirty="0" smtClean="0"/>
          </a:p>
          <a:p>
            <a:pPr lvl="1"/>
            <a:r>
              <a:rPr lang="en-US" sz="2400" b="1" dirty="0" smtClean="0">
                <a:solidFill>
                  <a:srgbClr val="00B5E2"/>
                </a:solidFill>
              </a:rPr>
              <a:t>WITH</a:t>
            </a:r>
            <a:r>
              <a:rPr lang="en-US" sz="2400" dirty="0" smtClean="0">
                <a:solidFill>
                  <a:srgbClr val="00B5E2"/>
                </a:solidFill>
              </a:rPr>
              <a:t> </a:t>
            </a:r>
            <a:r>
              <a:rPr lang="en-US" sz="2400" dirty="0" smtClean="0"/>
              <a:t>safety </a:t>
            </a:r>
            <a:r>
              <a:rPr lang="en-US" sz="2400" dirty="0"/>
              <a:t>in purpose and need statement</a:t>
            </a:r>
          </a:p>
          <a:p>
            <a:pPr lvl="1"/>
            <a:r>
              <a:rPr lang="en-US" sz="2400" dirty="0" smtClean="0"/>
              <a:t>Estimate the expected performance of the existing conditions</a:t>
            </a:r>
          </a:p>
          <a:p>
            <a:pPr lvl="1"/>
            <a:r>
              <a:rPr lang="en-US" sz="2400" dirty="0" smtClean="0"/>
              <a:t>Estimate crash frequencies for the major project components</a:t>
            </a:r>
          </a:p>
          <a:p>
            <a:pPr lvl="1"/>
            <a:r>
              <a:rPr lang="en-US" sz="2400" dirty="0" smtClean="0"/>
              <a:t>Add safety countermeasures to reduce crash frequency, if necessary.</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13978550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1F2A44"/>
          </a:solidFill>
          <a:effectLst>
            <a:outerShdw blurRad="50800" dist="38100" dir="5400000" algn="t" rotWithShape="0">
              <a:prstClr val="black">
                <a:alpha val="40000"/>
              </a:prstClr>
            </a:outerShdw>
          </a:effectLst>
        </p:spPr>
        <p:txBody>
          <a:bodyPr/>
          <a:lstStyle/>
          <a:p>
            <a:r>
              <a:rPr lang="en-US" dirty="0" smtClean="0"/>
              <a:t>Safety analysis &amp; Feasibility study</a:t>
            </a:r>
            <a:endParaRPr lang="en-US"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555" r="58809" b="47778"/>
          <a:stretch/>
        </p:blipFill>
        <p:spPr>
          <a:xfrm>
            <a:off x="3492912" y="1828800"/>
            <a:ext cx="1781645" cy="32004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8889" r="28450"/>
          <a:stretch/>
        </p:blipFill>
        <p:spPr>
          <a:xfrm>
            <a:off x="228600" y="1524000"/>
            <a:ext cx="3264312" cy="35052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5555" r="14875" b="17778"/>
          <a:stretch/>
        </p:blipFill>
        <p:spPr>
          <a:xfrm>
            <a:off x="5274557" y="1600200"/>
            <a:ext cx="3693411" cy="5257800"/>
          </a:xfrm>
          <a:prstGeom prst="rect">
            <a:avLst/>
          </a:prstGeom>
        </p:spPr>
      </p:pic>
      <p:sp>
        <p:nvSpPr>
          <p:cNvPr id="6" name="TextBox 5"/>
          <p:cNvSpPr txBox="1"/>
          <p:nvPr/>
        </p:nvSpPr>
        <p:spPr>
          <a:xfrm>
            <a:off x="228600" y="1119620"/>
            <a:ext cx="1752600" cy="369332"/>
          </a:xfrm>
          <a:prstGeom prst="rect">
            <a:avLst/>
          </a:prstGeom>
          <a:noFill/>
        </p:spPr>
        <p:txBody>
          <a:bodyPr wrap="square" rtlCol="0">
            <a:spAutoFit/>
          </a:bodyPr>
          <a:lstStyle/>
          <a:p>
            <a:r>
              <a:rPr lang="en-US" dirty="0" smtClean="0">
                <a:solidFill>
                  <a:srgbClr val="1F2A44"/>
                </a:solidFill>
                <a:latin typeface="+mj-lt"/>
              </a:rPr>
              <a:t>Non Complex</a:t>
            </a:r>
            <a:endParaRPr lang="en-US" dirty="0">
              <a:solidFill>
                <a:srgbClr val="1F2A44"/>
              </a:solidFill>
              <a:latin typeface="+mj-lt"/>
            </a:endParaRPr>
          </a:p>
        </p:txBody>
      </p:sp>
      <p:sp>
        <p:nvSpPr>
          <p:cNvPr id="8" name="TextBox 7"/>
          <p:cNvSpPr txBox="1"/>
          <p:nvPr/>
        </p:nvSpPr>
        <p:spPr>
          <a:xfrm>
            <a:off x="3521957" y="1116568"/>
            <a:ext cx="1752600" cy="646331"/>
          </a:xfrm>
          <a:prstGeom prst="rect">
            <a:avLst/>
          </a:prstGeom>
          <a:noFill/>
        </p:spPr>
        <p:txBody>
          <a:bodyPr wrap="square" rtlCol="0">
            <a:spAutoFit/>
          </a:bodyPr>
          <a:lstStyle/>
          <a:p>
            <a:r>
              <a:rPr lang="en-US" dirty="0" smtClean="0">
                <a:solidFill>
                  <a:srgbClr val="1F2A44"/>
                </a:solidFill>
                <a:latin typeface="+mj-lt"/>
              </a:rPr>
              <a:t>Complex</a:t>
            </a:r>
          </a:p>
          <a:p>
            <a:r>
              <a:rPr lang="en-US" dirty="0" smtClean="0">
                <a:solidFill>
                  <a:srgbClr val="1F2A44"/>
                </a:solidFill>
                <a:latin typeface="+mj-lt"/>
              </a:rPr>
              <a:t>Without Safety</a:t>
            </a:r>
            <a:endParaRPr lang="en-US" dirty="0">
              <a:solidFill>
                <a:srgbClr val="1F2A44"/>
              </a:solidFill>
              <a:latin typeface="+mj-lt"/>
            </a:endParaRPr>
          </a:p>
        </p:txBody>
      </p:sp>
      <p:sp>
        <p:nvSpPr>
          <p:cNvPr id="10" name="TextBox 9"/>
          <p:cNvSpPr txBox="1"/>
          <p:nvPr/>
        </p:nvSpPr>
        <p:spPr>
          <a:xfrm>
            <a:off x="6722659" y="1182469"/>
            <a:ext cx="1752600" cy="646331"/>
          </a:xfrm>
          <a:prstGeom prst="rect">
            <a:avLst/>
          </a:prstGeom>
          <a:noFill/>
        </p:spPr>
        <p:txBody>
          <a:bodyPr wrap="square" rtlCol="0">
            <a:spAutoFit/>
          </a:bodyPr>
          <a:lstStyle/>
          <a:p>
            <a:r>
              <a:rPr lang="en-US" dirty="0" smtClean="0">
                <a:solidFill>
                  <a:srgbClr val="1F2A44"/>
                </a:solidFill>
                <a:latin typeface="+mj-lt"/>
              </a:rPr>
              <a:t>Complex</a:t>
            </a:r>
          </a:p>
          <a:p>
            <a:r>
              <a:rPr lang="en-US" dirty="0" smtClean="0">
                <a:solidFill>
                  <a:srgbClr val="1F2A44"/>
                </a:solidFill>
                <a:latin typeface="+mj-lt"/>
              </a:rPr>
              <a:t>With Safety</a:t>
            </a:r>
            <a:endParaRPr lang="en-US" dirty="0">
              <a:solidFill>
                <a:srgbClr val="1F2A44"/>
              </a:solidFill>
              <a:latin typeface="+mj-lt"/>
            </a:endParaRPr>
          </a:p>
        </p:txBody>
      </p:sp>
    </p:spTree>
    <p:extLst>
      <p:ext uri="{BB962C8B-B14F-4D97-AF65-F5344CB8AC3E}">
        <p14:creationId xmlns:p14="http://schemas.microsoft.com/office/powerpoint/2010/main" val="27143612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009969"/>
          </a:solidFill>
          <a:effectLst>
            <a:outerShdw blurRad="50800" dist="38100" dir="5400000" algn="t" rotWithShape="0">
              <a:prstClr val="black">
                <a:alpha val="40000"/>
              </a:prstClr>
            </a:outerShdw>
          </a:effectLst>
        </p:spPr>
        <p:txBody>
          <a:bodyPr/>
          <a:lstStyle/>
          <a:p>
            <a:r>
              <a:rPr lang="en-US" dirty="0" smtClean="0"/>
              <a:t>Historical Crash Trends</a:t>
            </a:r>
            <a:endParaRPr lang="en-US"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graphicFrame>
        <p:nvGraphicFramePr>
          <p:cNvPr id="23" name="Chart 22"/>
          <p:cNvGraphicFramePr>
            <a:graphicFrameLocks/>
          </p:cNvGraphicFramePr>
          <p:nvPr>
            <p:extLst>
              <p:ext uri="{D42A27DB-BD31-4B8C-83A1-F6EECF244321}">
                <p14:modId xmlns:p14="http://schemas.microsoft.com/office/powerpoint/2010/main" val="4223163952"/>
              </p:ext>
            </p:extLst>
          </p:nvPr>
        </p:nvGraphicFramePr>
        <p:xfrm>
          <a:off x="457200" y="1363521"/>
          <a:ext cx="2417761" cy="2027097"/>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p:cNvSpPr/>
          <p:nvPr/>
        </p:nvSpPr>
        <p:spPr>
          <a:xfrm>
            <a:off x="449261" y="3368132"/>
            <a:ext cx="2570162" cy="393719"/>
          </a:xfrm>
          <a:prstGeom prst="rect">
            <a:avLst/>
          </a:prstGeom>
          <a:solidFill>
            <a:srgbClr val="E8742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anchor="ctr"/>
          <a:lstStyle/>
          <a:p>
            <a:pPr algn="ctr" defTabSz="1219261" fontAlgn="auto">
              <a:spcBef>
                <a:spcPts val="0"/>
              </a:spcBef>
              <a:spcAft>
                <a:spcPts val="0"/>
              </a:spcAft>
              <a:defRPr/>
            </a:pPr>
            <a:r>
              <a:rPr lang="en-JM" sz="1600" b="1" dirty="0" smtClean="0">
                <a:solidFill>
                  <a:srgbClr val="EBEBEB"/>
                </a:solidFill>
                <a:latin typeface="Futura"/>
                <a:cs typeface="Futura"/>
              </a:rPr>
              <a:t>ROADWAY DEPARTURE</a:t>
            </a:r>
            <a:endParaRPr lang="en-JM" sz="1600" b="1" dirty="0">
              <a:solidFill>
                <a:srgbClr val="EBEBEB"/>
              </a:solidFill>
              <a:latin typeface="Futura"/>
              <a:cs typeface="Futura"/>
            </a:endParaRPr>
          </a:p>
        </p:txBody>
      </p:sp>
      <p:sp>
        <p:nvSpPr>
          <p:cNvPr id="26" name="Rectangle 25"/>
          <p:cNvSpPr/>
          <p:nvPr/>
        </p:nvSpPr>
        <p:spPr>
          <a:xfrm>
            <a:off x="3438522" y="3371046"/>
            <a:ext cx="2365377" cy="393719"/>
          </a:xfrm>
          <a:prstGeom prst="rect">
            <a:avLst/>
          </a:prstGeom>
          <a:solidFill>
            <a:srgbClr val="E8742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anchor="ctr"/>
          <a:lstStyle/>
          <a:p>
            <a:pPr algn="ctr" defTabSz="1219261" fontAlgn="auto">
              <a:spcBef>
                <a:spcPts val="0"/>
              </a:spcBef>
              <a:spcAft>
                <a:spcPts val="0"/>
              </a:spcAft>
              <a:defRPr/>
            </a:pPr>
            <a:r>
              <a:rPr lang="en-JM" sz="1600" b="1" dirty="0" smtClean="0">
                <a:solidFill>
                  <a:srgbClr val="EBEBEB"/>
                </a:solidFill>
                <a:latin typeface="Futura"/>
                <a:cs typeface="Futura"/>
              </a:rPr>
              <a:t>SPEED</a:t>
            </a:r>
            <a:endParaRPr lang="en-JM" sz="1600" b="1" dirty="0">
              <a:solidFill>
                <a:srgbClr val="EBEBEB"/>
              </a:solidFill>
              <a:latin typeface="Futura"/>
              <a:cs typeface="Futura"/>
            </a:endParaRPr>
          </a:p>
        </p:txBody>
      </p:sp>
      <p:graphicFrame>
        <p:nvGraphicFramePr>
          <p:cNvPr id="27" name="Chart 26"/>
          <p:cNvGraphicFramePr>
            <a:graphicFrameLocks/>
          </p:cNvGraphicFramePr>
          <p:nvPr>
            <p:extLst>
              <p:ext uri="{D42A27DB-BD31-4B8C-83A1-F6EECF244321}">
                <p14:modId xmlns:p14="http://schemas.microsoft.com/office/powerpoint/2010/main" val="3422931918"/>
              </p:ext>
            </p:extLst>
          </p:nvPr>
        </p:nvGraphicFramePr>
        <p:xfrm>
          <a:off x="3307626" y="1330187"/>
          <a:ext cx="2417761" cy="2027097"/>
        </p:xfrm>
        <a:graphic>
          <a:graphicData uri="http://schemas.openxmlformats.org/drawingml/2006/chart">
            <c:chart xmlns:c="http://schemas.openxmlformats.org/drawingml/2006/chart" xmlns:r="http://schemas.openxmlformats.org/officeDocument/2006/relationships" r:id="rId4"/>
          </a:graphicData>
        </a:graphic>
      </p:graphicFrame>
      <p:sp>
        <p:nvSpPr>
          <p:cNvPr id="28" name="Rectangle 27"/>
          <p:cNvSpPr/>
          <p:nvPr/>
        </p:nvSpPr>
        <p:spPr>
          <a:xfrm>
            <a:off x="457199" y="5750848"/>
            <a:ext cx="2562223" cy="393719"/>
          </a:xfrm>
          <a:prstGeom prst="rect">
            <a:avLst/>
          </a:prstGeom>
          <a:solidFill>
            <a:srgbClr val="E8742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anchor="ctr"/>
          <a:lstStyle/>
          <a:p>
            <a:pPr algn="ctr" defTabSz="1219261" fontAlgn="auto">
              <a:spcBef>
                <a:spcPts val="0"/>
              </a:spcBef>
              <a:spcAft>
                <a:spcPts val="0"/>
              </a:spcAft>
              <a:defRPr/>
            </a:pPr>
            <a:r>
              <a:rPr lang="en-JM" sz="1600" b="1" dirty="0" smtClean="0">
                <a:solidFill>
                  <a:srgbClr val="EBEBEB"/>
                </a:solidFill>
                <a:latin typeface="Futura"/>
                <a:cs typeface="Futura"/>
              </a:rPr>
              <a:t>ALCOHOL</a:t>
            </a:r>
            <a:endParaRPr lang="en-JM" sz="1600" b="1" dirty="0">
              <a:solidFill>
                <a:srgbClr val="EBEBEB"/>
              </a:solidFill>
              <a:latin typeface="Futura"/>
              <a:cs typeface="Futura"/>
            </a:endParaRPr>
          </a:p>
        </p:txBody>
      </p:sp>
      <p:graphicFrame>
        <p:nvGraphicFramePr>
          <p:cNvPr id="29" name="Chart 28"/>
          <p:cNvGraphicFramePr>
            <a:graphicFrameLocks/>
          </p:cNvGraphicFramePr>
          <p:nvPr>
            <p:extLst>
              <p:ext uri="{D42A27DB-BD31-4B8C-83A1-F6EECF244321}">
                <p14:modId xmlns:p14="http://schemas.microsoft.com/office/powerpoint/2010/main" val="620521724"/>
              </p:ext>
            </p:extLst>
          </p:nvPr>
        </p:nvGraphicFramePr>
        <p:xfrm>
          <a:off x="3365499" y="3749151"/>
          <a:ext cx="2417761" cy="2027097"/>
        </p:xfrm>
        <a:graphic>
          <a:graphicData uri="http://schemas.openxmlformats.org/drawingml/2006/chart">
            <c:chart xmlns:c="http://schemas.openxmlformats.org/drawingml/2006/chart" xmlns:r="http://schemas.openxmlformats.org/officeDocument/2006/relationships" r:id="rId5"/>
          </a:graphicData>
        </a:graphic>
      </p:graphicFrame>
      <p:sp>
        <p:nvSpPr>
          <p:cNvPr id="30" name="Rectangle 29"/>
          <p:cNvSpPr/>
          <p:nvPr/>
        </p:nvSpPr>
        <p:spPr>
          <a:xfrm>
            <a:off x="3446461" y="5753762"/>
            <a:ext cx="2357438" cy="393719"/>
          </a:xfrm>
          <a:prstGeom prst="rect">
            <a:avLst/>
          </a:prstGeom>
          <a:solidFill>
            <a:srgbClr val="E8742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anchor="ctr"/>
          <a:lstStyle/>
          <a:p>
            <a:pPr algn="ctr" defTabSz="1219261" fontAlgn="auto">
              <a:spcBef>
                <a:spcPts val="0"/>
              </a:spcBef>
              <a:spcAft>
                <a:spcPts val="0"/>
              </a:spcAft>
              <a:defRPr/>
            </a:pPr>
            <a:r>
              <a:rPr lang="en-JM" sz="1600" b="1" dirty="0" smtClean="0">
                <a:solidFill>
                  <a:srgbClr val="EBEBEB"/>
                </a:solidFill>
                <a:latin typeface="Futura"/>
                <a:cs typeface="Futura"/>
              </a:rPr>
              <a:t>YOUNG DRIVER</a:t>
            </a:r>
            <a:endParaRPr lang="en-JM" sz="1600" b="1" dirty="0">
              <a:solidFill>
                <a:srgbClr val="EBEBEB"/>
              </a:solidFill>
              <a:latin typeface="Futura"/>
              <a:cs typeface="Futura"/>
            </a:endParaRPr>
          </a:p>
        </p:txBody>
      </p:sp>
      <p:sp>
        <p:nvSpPr>
          <p:cNvPr id="31" name="TextBox 1"/>
          <p:cNvSpPr txBox="1"/>
          <p:nvPr/>
        </p:nvSpPr>
        <p:spPr>
          <a:xfrm>
            <a:off x="829391" y="1887949"/>
            <a:ext cx="1730697" cy="874779"/>
          </a:xfrm>
          <a:prstGeom prst="rect">
            <a:avLst/>
          </a:prstGeom>
        </p:spPr>
        <p:txBody>
          <a:bodyPr lIns="243852" tIns="121926" rIns="243852" bIns="121926"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600" b="1" dirty="0" smtClean="0">
                <a:solidFill>
                  <a:srgbClr val="E87424"/>
                </a:solidFill>
                <a:latin typeface="Futura"/>
                <a:cs typeface="Futura"/>
              </a:rPr>
              <a:t>50%</a:t>
            </a:r>
          </a:p>
          <a:p>
            <a:pPr algn="ctr"/>
            <a:r>
              <a:rPr lang="en-US" sz="1400" b="1" dirty="0" smtClean="0">
                <a:solidFill>
                  <a:srgbClr val="E87424"/>
                </a:solidFill>
                <a:latin typeface="Futura"/>
                <a:cs typeface="Futura"/>
              </a:rPr>
              <a:t>570 Total</a:t>
            </a:r>
            <a:endParaRPr lang="en-US" sz="1400" b="1" dirty="0">
              <a:solidFill>
                <a:srgbClr val="E87424"/>
              </a:solidFill>
              <a:latin typeface="Futura"/>
              <a:cs typeface="Futura"/>
            </a:endParaRPr>
          </a:p>
        </p:txBody>
      </p:sp>
      <p:sp>
        <p:nvSpPr>
          <p:cNvPr id="33" name="TextBox 1"/>
          <p:cNvSpPr txBox="1"/>
          <p:nvPr/>
        </p:nvSpPr>
        <p:spPr>
          <a:xfrm>
            <a:off x="3727807" y="1887949"/>
            <a:ext cx="1730697" cy="874779"/>
          </a:xfrm>
          <a:prstGeom prst="rect">
            <a:avLst/>
          </a:prstGeom>
        </p:spPr>
        <p:txBody>
          <a:bodyPr lIns="243852" tIns="121926" rIns="243852" bIns="121926"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600" b="1" dirty="0" smtClean="0">
                <a:solidFill>
                  <a:srgbClr val="E87424"/>
                </a:solidFill>
                <a:latin typeface="Futura"/>
                <a:cs typeface="Futura"/>
              </a:rPr>
              <a:t>34%</a:t>
            </a:r>
            <a:endParaRPr lang="en-US" sz="2600" b="1" dirty="0">
              <a:solidFill>
                <a:srgbClr val="E87424"/>
              </a:solidFill>
              <a:latin typeface="Futura"/>
              <a:cs typeface="Futura"/>
            </a:endParaRPr>
          </a:p>
          <a:p>
            <a:pPr algn="ctr"/>
            <a:r>
              <a:rPr lang="en-US" sz="1400" b="1" dirty="0" smtClean="0">
                <a:solidFill>
                  <a:srgbClr val="E87424"/>
                </a:solidFill>
                <a:latin typeface="Futura"/>
                <a:cs typeface="Futura"/>
              </a:rPr>
              <a:t>389 Total</a:t>
            </a:r>
            <a:endParaRPr lang="en-US" sz="1400" b="1" dirty="0">
              <a:solidFill>
                <a:srgbClr val="E87424"/>
              </a:solidFill>
              <a:latin typeface="Futura"/>
              <a:cs typeface="Futura"/>
            </a:endParaRPr>
          </a:p>
        </p:txBody>
      </p:sp>
      <p:sp>
        <p:nvSpPr>
          <p:cNvPr id="34" name="TextBox 1"/>
          <p:cNvSpPr txBox="1"/>
          <p:nvPr/>
        </p:nvSpPr>
        <p:spPr>
          <a:xfrm>
            <a:off x="3737691" y="4306647"/>
            <a:ext cx="1730697" cy="874779"/>
          </a:xfrm>
          <a:prstGeom prst="rect">
            <a:avLst/>
          </a:prstGeom>
        </p:spPr>
        <p:txBody>
          <a:bodyPr lIns="243852" tIns="121926" rIns="243852" bIns="121926"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600" b="1" dirty="0" smtClean="0">
                <a:solidFill>
                  <a:srgbClr val="E87424"/>
                </a:solidFill>
                <a:latin typeface="Futura"/>
                <a:cs typeface="Futura"/>
              </a:rPr>
              <a:t>30%</a:t>
            </a:r>
            <a:endParaRPr lang="en-US" sz="2600" b="1" dirty="0">
              <a:solidFill>
                <a:srgbClr val="E87424"/>
              </a:solidFill>
              <a:latin typeface="Futura"/>
              <a:cs typeface="Futura"/>
            </a:endParaRPr>
          </a:p>
          <a:p>
            <a:pPr algn="ctr"/>
            <a:r>
              <a:rPr lang="en-US" sz="1400" b="1" dirty="0" smtClean="0">
                <a:solidFill>
                  <a:srgbClr val="E87424"/>
                </a:solidFill>
                <a:latin typeface="Futura"/>
                <a:cs typeface="Futura"/>
              </a:rPr>
              <a:t>339 </a:t>
            </a:r>
            <a:r>
              <a:rPr lang="en-US" sz="1400" b="1" dirty="0">
                <a:solidFill>
                  <a:srgbClr val="E87424"/>
                </a:solidFill>
                <a:latin typeface="Futura"/>
                <a:cs typeface="Futura"/>
              </a:rPr>
              <a:t>Total</a:t>
            </a:r>
          </a:p>
        </p:txBody>
      </p:sp>
      <p:sp>
        <p:nvSpPr>
          <p:cNvPr id="36" name="Rectangle 35"/>
          <p:cNvSpPr/>
          <p:nvPr/>
        </p:nvSpPr>
        <p:spPr>
          <a:xfrm>
            <a:off x="6247848" y="3371046"/>
            <a:ext cx="2365377" cy="393719"/>
          </a:xfrm>
          <a:prstGeom prst="rect">
            <a:avLst/>
          </a:prstGeom>
          <a:solidFill>
            <a:srgbClr val="E8742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anchor="ctr"/>
          <a:lstStyle/>
          <a:p>
            <a:pPr algn="ctr" defTabSz="1219261" fontAlgn="auto">
              <a:spcBef>
                <a:spcPts val="0"/>
              </a:spcBef>
              <a:spcAft>
                <a:spcPts val="0"/>
              </a:spcAft>
              <a:defRPr/>
            </a:pPr>
            <a:r>
              <a:rPr lang="en-JM" sz="1600" b="1" dirty="0" smtClean="0">
                <a:solidFill>
                  <a:srgbClr val="EBEBEB"/>
                </a:solidFill>
                <a:latin typeface="Futura"/>
                <a:cs typeface="Futura"/>
              </a:rPr>
              <a:t>SEAT BELT</a:t>
            </a:r>
            <a:endParaRPr lang="en-JM" sz="1600" b="1" dirty="0">
              <a:solidFill>
                <a:srgbClr val="EBEBEB"/>
              </a:solidFill>
              <a:latin typeface="Futura"/>
              <a:cs typeface="Futura"/>
            </a:endParaRPr>
          </a:p>
        </p:txBody>
      </p:sp>
      <p:sp>
        <p:nvSpPr>
          <p:cNvPr id="38" name="TextBox 37"/>
          <p:cNvSpPr txBox="1"/>
          <p:nvPr/>
        </p:nvSpPr>
        <p:spPr>
          <a:xfrm>
            <a:off x="152400" y="992288"/>
            <a:ext cx="8305800" cy="430887"/>
          </a:xfrm>
          <a:prstGeom prst="rect">
            <a:avLst/>
          </a:prstGeom>
          <a:noFill/>
        </p:spPr>
        <p:txBody>
          <a:bodyPr wrap="square" rtlCol="0">
            <a:spAutoFit/>
          </a:bodyPr>
          <a:lstStyle/>
          <a:p>
            <a:r>
              <a:rPr lang="en-US" sz="2200" b="1" dirty="0" smtClean="0">
                <a:solidFill>
                  <a:srgbClr val="009969"/>
                </a:solidFill>
                <a:latin typeface="Futura"/>
                <a:cs typeface="Futura"/>
              </a:rPr>
              <a:t>Fatalities by Strategic Highway Safety Plan Emphasis Area</a:t>
            </a:r>
          </a:p>
        </p:txBody>
      </p:sp>
      <p:sp>
        <p:nvSpPr>
          <p:cNvPr id="20" name="TextBox 19"/>
          <p:cNvSpPr txBox="1"/>
          <p:nvPr/>
        </p:nvSpPr>
        <p:spPr>
          <a:xfrm>
            <a:off x="6247848" y="4495713"/>
            <a:ext cx="2336799" cy="769441"/>
          </a:xfrm>
          <a:prstGeom prst="rect">
            <a:avLst/>
          </a:prstGeom>
          <a:noFill/>
        </p:spPr>
        <p:txBody>
          <a:bodyPr wrap="square" rtlCol="0">
            <a:spAutoFit/>
          </a:bodyPr>
          <a:lstStyle/>
          <a:p>
            <a:pPr algn="ctr"/>
            <a:r>
              <a:rPr lang="en-US" sz="2200" b="1" dirty="0" smtClean="0">
                <a:solidFill>
                  <a:srgbClr val="009969"/>
                </a:solidFill>
                <a:latin typeface="Futura"/>
                <a:cs typeface="Futura"/>
              </a:rPr>
              <a:t>*Based on 2016 Crash Data</a:t>
            </a:r>
          </a:p>
        </p:txBody>
      </p:sp>
      <p:graphicFrame>
        <p:nvGraphicFramePr>
          <p:cNvPr id="21" name="Chart 20"/>
          <p:cNvGraphicFramePr>
            <a:graphicFrameLocks/>
          </p:cNvGraphicFramePr>
          <p:nvPr>
            <p:extLst>
              <p:ext uri="{D42A27DB-BD31-4B8C-83A1-F6EECF244321}">
                <p14:modId xmlns:p14="http://schemas.microsoft.com/office/powerpoint/2010/main" val="2848144737"/>
              </p:ext>
            </p:extLst>
          </p:nvPr>
        </p:nvGraphicFramePr>
        <p:xfrm>
          <a:off x="449261" y="3769920"/>
          <a:ext cx="2417761" cy="2027097"/>
        </p:xfrm>
        <a:graphic>
          <a:graphicData uri="http://schemas.openxmlformats.org/drawingml/2006/chart">
            <c:chart xmlns:c="http://schemas.openxmlformats.org/drawingml/2006/chart" xmlns:r="http://schemas.openxmlformats.org/officeDocument/2006/relationships" r:id="rId6"/>
          </a:graphicData>
        </a:graphic>
      </p:graphicFrame>
      <p:sp>
        <p:nvSpPr>
          <p:cNvPr id="22" name="TextBox 1"/>
          <p:cNvSpPr txBox="1"/>
          <p:nvPr/>
        </p:nvSpPr>
        <p:spPr>
          <a:xfrm>
            <a:off x="821453" y="4327416"/>
            <a:ext cx="1730697" cy="874779"/>
          </a:xfrm>
          <a:prstGeom prst="rect">
            <a:avLst/>
          </a:prstGeom>
        </p:spPr>
        <p:txBody>
          <a:bodyPr lIns="243852" tIns="121926" rIns="243852" bIns="121926"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600" b="1" dirty="0" smtClean="0">
                <a:solidFill>
                  <a:srgbClr val="E87424"/>
                </a:solidFill>
                <a:latin typeface="Futura"/>
                <a:cs typeface="Futura"/>
              </a:rPr>
              <a:t>31%</a:t>
            </a:r>
            <a:endParaRPr lang="en-US" sz="2600" b="1" dirty="0">
              <a:solidFill>
                <a:srgbClr val="E87424"/>
              </a:solidFill>
              <a:latin typeface="Futura"/>
              <a:cs typeface="Futura"/>
            </a:endParaRPr>
          </a:p>
          <a:p>
            <a:pPr algn="ctr"/>
            <a:r>
              <a:rPr lang="en-US" sz="1400" b="1" dirty="0" smtClean="0">
                <a:solidFill>
                  <a:srgbClr val="E87424"/>
                </a:solidFill>
                <a:latin typeface="Futura"/>
                <a:cs typeface="Futura"/>
              </a:rPr>
              <a:t>346 </a:t>
            </a:r>
            <a:r>
              <a:rPr lang="en-US" sz="1400" b="1" dirty="0">
                <a:solidFill>
                  <a:srgbClr val="E87424"/>
                </a:solidFill>
                <a:latin typeface="Futura"/>
                <a:cs typeface="Futura"/>
              </a:rPr>
              <a:t>Total</a:t>
            </a:r>
          </a:p>
        </p:txBody>
      </p:sp>
      <p:graphicFrame>
        <p:nvGraphicFramePr>
          <p:cNvPr id="39" name="Chart 38"/>
          <p:cNvGraphicFramePr>
            <a:graphicFrameLocks/>
          </p:cNvGraphicFramePr>
          <p:nvPr>
            <p:extLst>
              <p:ext uri="{D42A27DB-BD31-4B8C-83A1-F6EECF244321}">
                <p14:modId xmlns:p14="http://schemas.microsoft.com/office/powerpoint/2010/main" val="3382069921"/>
              </p:ext>
            </p:extLst>
          </p:nvPr>
        </p:nvGraphicFramePr>
        <p:xfrm>
          <a:off x="6259795" y="1342515"/>
          <a:ext cx="2417761" cy="2027097"/>
        </p:xfrm>
        <a:graphic>
          <a:graphicData uri="http://schemas.openxmlformats.org/drawingml/2006/chart">
            <c:chart xmlns:c="http://schemas.openxmlformats.org/drawingml/2006/chart" xmlns:r="http://schemas.openxmlformats.org/officeDocument/2006/relationships" r:id="rId7"/>
          </a:graphicData>
        </a:graphic>
      </p:graphicFrame>
      <p:sp>
        <p:nvSpPr>
          <p:cNvPr id="40" name="TextBox 1"/>
          <p:cNvSpPr txBox="1"/>
          <p:nvPr/>
        </p:nvSpPr>
        <p:spPr>
          <a:xfrm>
            <a:off x="6631987" y="1900011"/>
            <a:ext cx="1730697" cy="874779"/>
          </a:xfrm>
          <a:prstGeom prst="rect">
            <a:avLst/>
          </a:prstGeom>
        </p:spPr>
        <p:txBody>
          <a:bodyPr lIns="243852" tIns="121926" rIns="243852" bIns="121926"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600" b="1" dirty="0" smtClean="0">
                <a:solidFill>
                  <a:srgbClr val="E87424"/>
                </a:solidFill>
                <a:latin typeface="Futura"/>
                <a:cs typeface="Futura"/>
              </a:rPr>
              <a:t>32%</a:t>
            </a:r>
            <a:endParaRPr lang="en-US" sz="2600" b="1" dirty="0">
              <a:solidFill>
                <a:srgbClr val="E87424"/>
              </a:solidFill>
              <a:latin typeface="Futura"/>
              <a:cs typeface="Futura"/>
            </a:endParaRPr>
          </a:p>
          <a:p>
            <a:pPr algn="ctr"/>
            <a:r>
              <a:rPr lang="en-US" sz="1400" b="1" dirty="0" smtClean="0">
                <a:solidFill>
                  <a:srgbClr val="E87424"/>
                </a:solidFill>
                <a:latin typeface="Futura"/>
                <a:cs typeface="Futura"/>
              </a:rPr>
              <a:t>350 Total</a:t>
            </a:r>
            <a:endParaRPr lang="en-US" sz="1400" b="1" dirty="0">
              <a:solidFill>
                <a:srgbClr val="E87424"/>
              </a:solidFill>
              <a:latin typeface="Futura"/>
              <a:cs typeface="Futura"/>
            </a:endParaRPr>
          </a:p>
        </p:txBody>
      </p:sp>
    </p:spTree>
    <p:extLst>
      <p:ext uri="{BB962C8B-B14F-4D97-AF65-F5344CB8AC3E}">
        <p14:creationId xmlns:p14="http://schemas.microsoft.com/office/powerpoint/2010/main" val="250666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500"/>
                                        <p:tgtEl>
                                          <p:spTgt spid="39"/>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24" grpId="0" animBg="1"/>
      <p:bldP spid="26" grpId="0" animBg="1"/>
      <p:bldGraphic spid="27" grpId="0">
        <p:bldAsOne/>
      </p:bldGraphic>
      <p:bldP spid="28" grpId="0" animBg="1"/>
      <p:bldGraphic spid="29" grpId="0">
        <p:bldAsOne/>
      </p:bldGraphic>
      <p:bldP spid="30" grpId="0" animBg="1"/>
      <p:bldP spid="31" grpId="0"/>
      <p:bldP spid="33" grpId="0"/>
      <p:bldP spid="34" grpId="0"/>
      <p:bldP spid="36" grpId="0" animBg="1"/>
      <p:bldGraphic spid="21" grpId="0">
        <p:bldAsOne/>
      </p:bldGraphic>
      <p:bldP spid="22" grpId="0"/>
      <p:bldGraphic spid="39" grpId="0">
        <p:bldAsOne/>
      </p:bldGraphic>
      <p:bldP spid="4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009969"/>
          </a:solidFill>
          <a:effectLst>
            <a:outerShdw blurRad="50800" dist="38100" dir="5400000" algn="t" rotWithShape="0">
              <a:prstClr val="black">
                <a:alpha val="40000"/>
              </a:prstClr>
            </a:outerShdw>
          </a:effectLst>
        </p:spPr>
        <p:txBody>
          <a:bodyPr/>
          <a:lstStyle/>
          <a:p>
            <a:endParaRPr lang="en-US"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
        <p:nvSpPr>
          <p:cNvPr id="6" name="Rounded Rectangle 5"/>
          <p:cNvSpPr/>
          <p:nvPr/>
        </p:nvSpPr>
        <p:spPr>
          <a:xfrm>
            <a:off x="833772" y="2080644"/>
            <a:ext cx="2738587" cy="2971800"/>
          </a:xfrm>
          <a:prstGeom prst="roundRect">
            <a:avLst>
              <a:gd name="adj" fmla="val 11102"/>
            </a:avLst>
          </a:prstGeom>
          <a:solidFill>
            <a:schemeClr val="tx2"/>
          </a:solidFill>
          <a:ln w="1968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dirty="0">
                <a:latin typeface="Franklin Gothic Demi" panose="020B0703020102020204" pitchFamily="34" charset="0"/>
              </a:rPr>
              <a:t>?</a:t>
            </a:r>
          </a:p>
        </p:txBody>
      </p:sp>
      <p:sp>
        <p:nvSpPr>
          <p:cNvPr id="5" name="Content Placeholder 4"/>
          <p:cNvSpPr>
            <a:spLocks noGrp="1"/>
          </p:cNvSpPr>
          <p:nvPr>
            <p:ph idx="1"/>
          </p:nvPr>
        </p:nvSpPr>
        <p:spPr>
          <a:xfrm>
            <a:off x="3581400" y="2411276"/>
            <a:ext cx="4724400" cy="2385445"/>
          </a:xfrm>
          <a:solidFill>
            <a:srgbClr val="009969"/>
          </a:solidFill>
        </p:spPr>
        <p:txBody>
          <a:bodyPr/>
          <a:lstStyle/>
          <a:p>
            <a:pPr marL="0" indent="0">
              <a:buNone/>
            </a:pPr>
            <a:r>
              <a:rPr lang="en-US" sz="2800" dirty="0" smtClean="0">
                <a:solidFill>
                  <a:srgbClr val="FFFFFF"/>
                </a:solidFill>
              </a:rPr>
              <a:t>Derek Troyer, PE</a:t>
            </a:r>
          </a:p>
          <a:p>
            <a:pPr marL="0" indent="0">
              <a:buNone/>
            </a:pPr>
            <a:r>
              <a:rPr lang="en-US" sz="2800" dirty="0" smtClean="0">
                <a:solidFill>
                  <a:srgbClr val="FFFFFF"/>
                </a:solidFill>
              </a:rPr>
              <a:t>Ohio DOT</a:t>
            </a:r>
          </a:p>
          <a:p>
            <a:pPr marL="0" indent="0">
              <a:buNone/>
            </a:pPr>
            <a:r>
              <a:rPr lang="en-US" sz="2800" dirty="0" smtClean="0">
                <a:solidFill>
                  <a:srgbClr val="FFFFFF"/>
                </a:solidFill>
              </a:rPr>
              <a:t>614.387.5164</a:t>
            </a:r>
          </a:p>
          <a:p>
            <a:pPr marL="0" indent="0">
              <a:buNone/>
            </a:pPr>
            <a:r>
              <a:rPr lang="en-US" sz="2800" dirty="0" smtClean="0">
                <a:solidFill>
                  <a:srgbClr val="FFFFFF"/>
                </a:solidFill>
              </a:rPr>
              <a:t>Derek.Troyer@dot.ohio.gov</a:t>
            </a:r>
          </a:p>
        </p:txBody>
      </p:sp>
    </p:spTree>
    <p:extLst>
      <p:ext uri="{BB962C8B-B14F-4D97-AF65-F5344CB8AC3E}">
        <p14:creationId xmlns:p14="http://schemas.microsoft.com/office/powerpoint/2010/main" val="3172164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009969"/>
          </a:solidFill>
          <a:effectLst>
            <a:outerShdw blurRad="50800" dist="38100" dir="5400000" algn="t" rotWithShape="0">
              <a:prstClr val="black">
                <a:alpha val="40000"/>
              </a:prstClr>
            </a:outerShdw>
          </a:effectLst>
        </p:spPr>
        <p:txBody>
          <a:bodyPr/>
          <a:lstStyle/>
          <a:p>
            <a:r>
              <a:rPr lang="en-US" dirty="0" smtClean="0"/>
              <a:t>Ohio Spot Safety Program</a:t>
            </a:r>
            <a:endParaRPr lang="en-US" dirty="0"/>
          </a:p>
        </p:txBody>
      </p:sp>
      <p:sp>
        <p:nvSpPr>
          <p:cNvPr id="5" name="Content Placeholder 4"/>
          <p:cNvSpPr>
            <a:spLocks noGrp="1"/>
          </p:cNvSpPr>
          <p:nvPr>
            <p:ph idx="1"/>
          </p:nvPr>
        </p:nvSpPr>
        <p:spPr/>
        <p:txBody>
          <a:bodyPr/>
          <a:lstStyle/>
          <a:p>
            <a:r>
              <a:rPr lang="en-US" sz="3600" dirty="0"/>
              <a:t>ODOT has one of the largest programs in the country</a:t>
            </a:r>
            <a:r>
              <a:rPr lang="en-US" sz="3600" dirty="0" smtClean="0"/>
              <a:t>.</a:t>
            </a:r>
            <a:endParaRPr lang="en-US" sz="3600" dirty="0"/>
          </a:p>
          <a:p>
            <a:pPr lvl="1"/>
            <a:r>
              <a:rPr lang="en-US" sz="2400" dirty="0" smtClean="0"/>
              <a:t>$</a:t>
            </a:r>
            <a:r>
              <a:rPr lang="en-US" sz="2400" dirty="0"/>
              <a:t>102M annually</a:t>
            </a:r>
          </a:p>
          <a:p>
            <a:pPr lvl="1"/>
            <a:r>
              <a:rPr lang="en-US" sz="2400" dirty="0" smtClean="0"/>
              <a:t>Any </a:t>
            </a:r>
            <a:r>
              <a:rPr lang="en-US" sz="2400" dirty="0"/>
              <a:t>public road</a:t>
            </a:r>
          </a:p>
          <a:p>
            <a:pPr lvl="1"/>
            <a:r>
              <a:rPr lang="en-US" sz="2400" dirty="0" smtClean="0"/>
              <a:t>200</a:t>
            </a:r>
            <a:r>
              <a:rPr lang="en-US" sz="2400" dirty="0"/>
              <a:t>+ projects </a:t>
            </a:r>
          </a:p>
          <a:p>
            <a:pPr lvl="1"/>
            <a:r>
              <a:rPr lang="en-US" sz="2400" dirty="0" smtClean="0"/>
              <a:t>Accept </a:t>
            </a:r>
            <a:r>
              <a:rPr lang="en-US" sz="2400" dirty="0"/>
              <a:t>applications 2X per year </a:t>
            </a:r>
          </a:p>
          <a:p>
            <a:pPr lvl="1"/>
            <a:r>
              <a:rPr lang="en-US" sz="2400" dirty="0" smtClean="0"/>
              <a:t>Up </a:t>
            </a:r>
            <a:r>
              <a:rPr lang="en-US" sz="2400" dirty="0"/>
              <a:t>to $10M </a:t>
            </a: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6" name="Picture 5" descr="C:\Users\jwalcoff\Desktop\Safety\photobar.jpg"/>
          <p:cNvPicPr/>
          <p:nvPr/>
        </p:nvPicPr>
        <p:blipFill>
          <a:blip r:embed="rId3">
            <a:extLst>
              <a:ext uri="{28A0092B-C50C-407E-A947-70E740481C1C}">
                <a14:useLocalDpi xmlns:a14="http://schemas.microsoft.com/office/drawing/2010/main" val="0"/>
              </a:ext>
            </a:extLst>
          </a:blip>
          <a:srcRect/>
          <a:stretch>
            <a:fillRect/>
          </a:stretch>
        </p:blipFill>
        <p:spPr bwMode="auto">
          <a:xfrm>
            <a:off x="213631" y="4936903"/>
            <a:ext cx="8755873" cy="1282922"/>
          </a:xfrm>
          <a:prstGeom prst="rect">
            <a:avLst/>
          </a:prstGeom>
          <a:noFill/>
          <a:ln>
            <a:noFill/>
          </a:ln>
        </p:spPr>
      </p:pic>
    </p:spTree>
    <p:extLst>
      <p:ext uri="{BB962C8B-B14F-4D97-AF65-F5344CB8AC3E}">
        <p14:creationId xmlns:p14="http://schemas.microsoft.com/office/powerpoint/2010/main" val="24351899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009969"/>
          </a:solidFill>
          <a:effectLst>
            <a:outerShdw blurRad="50800" dist="38100" dir="5400000" algn="t" rotWithShape="0">
              <a:prstClr val="black">
                <a:alpha val="40000"/>
              </a:prstClr>
            </a:outerShdw>
          </a:effectLst>
        </p:spPr>
        <p:txBody>
          <a:bodyPr/>
          <a:lstStyle/>
          <a:p>
            <a:r>
              <a:rPr lang="en-US" dirty="0" smtClean="0"/>
              <a:t>Ohio Spot Safety Program</a:t>
            </a:r>
            <a:endParaRPr lang="en-US"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6" name="Picture 5"/>
          <p:cNvPicPr>
            <a:picLocks noChangeAspect="1"/>
          </p:cNvPicPr>
          <p:nvPr/>
        </p:nvPicPr>
        <p:blipFill>
          <a:blip r:embed="rId3"/>
          <a:stretch>
            <a:fillRect/>
          </a:stretch>
        </p:blipFill>
        <p:spPr>
          <a:xfrm>
            <a:off x="4379643" y="3669414"/>
            <a:ext cx="4451044" cy="2404531"/>
          </a:xfrm>
          <a:prstGeom prst="rect">
            <a:avLst/>
          </a:prstGeom>
          <a:ln w="28575" cmpd="sng">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390" y="3641899"/>
            <a:ext cx="3945905" cy="24320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070149"/>
            <a:ext cx="3897087" cy="2439457"/>
          </a:xfrm>
          <a:prstGeom prst="rect">
            <a:avLst/>
          </a:prstGeom>
        </p:spPr>
      </p:pic>
      <p:pic>
        <p:nvPicPr>
          <p:cNvPr id="10" name="Picture 9"/>
          <p:cNvPicPr>
            <a:picLocks noChangeAspect="1"/>
          </p:cNvPicPr>
          <p:nvPr/>
        </p:nvPicPr>
        <p:blipFill>
          <a:blip r:embed="rId6"/>
          <a:stretch>
            <a:fillRect/>
          </a:stretch>
        </p:blipFill>
        <p:spPr>
          <a:xfrm>
            <a:off x="4404051" y="1011413"/>
            <a:ext cx="4426636" cy="2498193"/>
          </a:xfrm>
          <a:prstGeom prst="rect">
            <a:avLst/>
          </a:prstGeom>
        </p:spPr>
      </p:pic>
    </p:spTree>
    <p:extLst>
      <p:ext uri="{BB962C8B-B14F-4D97-AF65-F5344CB8AC3E}">
        <p14:creationId xmlns:p14="http://schemas.microsoft.com/office/powerpoint/2010/main" val="30226155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37921"/>
            <a:ext cx="9144000" cy="1216152"/>
          </a:xfrm>
          <a:prstGeom prst="roundRect">
            <a:avLst/>
          </a:prstGeom>
          <a:solidFill>
            <a:srgbClr val="009969"/>
          </a:solidFill>
          <a:effectLst>
            <a:outerShdw blurRad="50800" dist="38100" dir="5400000" algn="t" rotWithShape="0">
              <a:prstClr val="black">
                <a:alpha val="40000"/>
              </a:prstClr>
            </a:outerShdw>
          </a:effectLst>
        </p:spPr>
        <p:txBody>
          <a:bodyPr/>
          <a:lstStyle/>
          <a:p>
            <a:r>
              <a:rPr lang="en-US" dirty="0"/>
              <a:t>System-wide Treatments</a:t>
            </a:r>
          </a:p>
        </p:txBody>
      </p:sp>
      <p:sp>
        <p:nvSpPr>
          <p:cNvPr id="5" name="Content Placeholder 4"/>
          <p:cNvSpPr>
            <a:spLocks noGrp="1"/>
          </p:cNvSpPr>
          <p:nvPr>
            <p:ph idx="1"/>
          </p:nvPr>
        </p:nvSpPr>
        <p:spPr/>
        <p:txBody>
          <a:bodyPr/>
          <a:lstStyle/>
          <a:p>
            <a:r>
              <a:rPr lang="en-US" sz="2800" dirty="0"/>
              <a:t>ODOT sets aside about $15M for low-cost treatments that can be implemented across hundreds of miles for thousands of dollars. </a:t>
            </a:r>
          </a:p>
          <a:p>
            <a:pPr lvl="1"/>
            <a:r>
              <a:rPr lang="en-US" sz="2400" dirty="0"/>
              <a:t>Upgrade signs on curves</a:t>
            </a:r>
          </a:p>
          <a:p>
            <a:pPr lvl="1"/>
            <a:r>
              <a:rPr lang="en-US" sz="2400" dirty="0"/>
              <a:t>Install reflectorized back plates at intersections</a:t>
            </a:r>
          </a:p>
          <a:p>
            <a:pPr lvl="1"/>
            <a:r>
              <a:rPr lang="en-US" sz="2400" dirty="0"/>
              <a:t>Install edge line rumble </a:t>
            </a:r>
            <a:r>
              <a:rPr lang="en-US" sz="2400" dirty="0" smtClean="0"/>
              <a:t>stripes</a:t>
            </a:r>
            <a:endParaRPr lang="en-US" sz="2400" dirty="0"/>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pic>
        <p:nvPicPr>
          <p:cNvPr id="6" name="Picture 5" descr="C:\Users\jwalcoff\Desktop\Safety\photobar.jpg"/>
          <p:cNvPicPr/>
          <p:nvPr/>
        </p:nvPicPr>
        <p:blipFill>
          <a:blip r:embed="rId3">
            <a:extLst>
              <a:ext uri="{28A0092B-C50C-407E-A947-70E740481C1C}">
                <a14:useLocalDpi xmlns:a14="http://schemas.microsoft.com/office/drawing/2010/main" val="0"/>
              </a:ext>
            </a:extLst>
          </a:blip>
          <a:srcRect/>
          <a:stretch>
            <a:fillRect/>
          </a:stretch>
        </p:blipFill>
        <p:spPr bwMode="auto">
          <a:xfrm>
            <a:off x="252372" y="4660304"/>
            <a:ext cx="8755873" cy="1282922"/>
          </a:xfrm>
          <a:prstGeom prst="rect">
            <a:avLst/>
          </a:prstGeom>
          <a:noFill/>
          <a:ln>
            <a:noFill/>
          </a:ln>
        </p:spPr>
      </p:pic>
    </p:spTree>
    <p:extLst>
      <p:ext uri="{BB962C8B-B14F-4D97-AF65-F5344CB8AC3E}">
        <p14:creationId xmlns:p14="http://schemas.microsoft.com/office/powerpoint/2010/main" val="3300138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7000"/>
            <a:ext cx="8534400" cy="919401"/>
          </a:xfrm>
          <a:prstGeom prst="roundRect">
            <a:avLst/>
          </a:prstGeom>
          <a:noFill/>
          <a:ln w="28575">
            <a:solidFill>
              <a:srgbClr val="009969"/>
            </a:solidFill>
          </a:ln>
        </p:spPr>
        <p:txBody>
          <a:bodyPr/>
          <a:lstStyle/>
          <a:p>
            <a:r>
              <a:rPr lang="en-US" sz="4800" dirty="0" smtClean="0">
                <a:solidFill>
                  <a:srgbClr val="009969"/>
                </a:solidFill>
              </a:rPr>
              <a:t>Questions</a:t>
            </a:r>
            <a:endParaRPr lang="en-US" sz="4800" dirty="0">
              <a:solidFill>
                <a:srgbClr val="009969"/>
              </a:solidFill>
            </a:endParaRPr>
          </a:p>
        </p:txBody>
      </p:sp>
      <p:sp>
        <p:nvSpPr>
          <p:cNvPr id="9" name="Footer Placeholder 8"/>
          <p:cNvSpPr>
            <a:spLocks noGrp="1"/>
          </p:cNvSpPr>
          <p:nvPr>
            <p:ph type="ftr" sz="quarter" idx="3"/>
          </p:nvPr>
        </p:nvSpPr>
        <p:spPr/>
        <p:txBody>
          <a:bodyPr>
            <a:normAutofit/>
          </a:bodyPr>
          <a:lstStyle/>
          <a:p>
            <a:pPr>
              <a:defRPr/>
            </a:pPr>
            <a:r>
              <a:rPr lang="en-US" dirty="0" smtClean="0"/>
              <a:t>Quantitative Safety Alternatives Analysis</a:t>
            </a:r>
            <a:endParaRPr lang="en-US" dirty="0"/>
          </a:p>
        </p:txBody>
      </p:sp>
    </p:spTree>
    <p:extLst>
      <p:ext uri="{BB962C8B-B14F-4D97-AF65-F5344CB8AC3E}">
        <p14:creationId xmlns:p14="http://schemas.microsoft.com/office/powerpoint/2010/main" val="34588940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DOT Master - Business Card Look">
  <a:themeElements>
    <a:clrScheme name="Custom 1">
      <a:dk1>
        <a:srgbClr val="000000"/>
      </a:dk1>
      <a:lt1>
        <a:sysClr val="window" lastClr="78B483"/>
      </a:lt1>
      <a:dk2>
        <a:srgbClr val="009969"/>
      </a:dk2>
      <a:lt2>
        <a:srgbClr val="D6D2C4"/>
      </a:lt2>
      <a:accent1>
        <a:srgbClr val="1F2A44"/>
      </a:accent1>
      <a:accent2>
        <a:srgbClr val="00B5E2"/>
      </a:accent2>
      <a:accent3>
        <a:srgbClr val="DC582A"/>
      </a:accent3>
      <a:accent4>
        <a:srgbClr val="9E2A2B"/>
      </a:accent4>
      <a:accent5>
        <a:srgbClr val="D7C826"/>
      </a:accent5>
      <a:accent6>
        <a:srgbClr val="F68D2E"/>
      </a:accent6>
      <a:hlink>
        <a:srgbClr val="40BAC8"/>
      </a:hlink>
      <a:folHlink>
        <a:srgbClr val="152F5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DOT-Template-4by3.potx" id="{0E29D26A-E5C6-4B26-8DE7-31F1BE6A3053}" vid="{7CDFF97B-2011-46D0-B434-0AD760B1F9E0}"/>
    </a:ext>
  </a:extLst>
</a:theme>
</file>

<file path=ppt/theme/theme2.xml><?xml version="1.0" encoding="utf-8"?>
<a:theme xmlns:a="http://schemas.openxmlformats.org/drawingml/2006/main" name="Office Theme">
  <a:themeElements>
    <a:clrScheme name="Office">
      <a:dk1>
        <a:sysClr val="windowText" lastClr="000000"/>
      </a:dk1>
      <a:lt1>
        <a:sysClr val="window" lastClr="78B483"/>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78B483"/>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78B483"/>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78B483"/>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78B483"/>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78B483"/>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78B483"/>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76b1726449efb4a4254e20faeb6633c3">
  <xsd:schema xmlns:xsd="http://www.w3.org/2001/XMLSchema" xmlns:xs="http://www.w3.org/2001/XMLSchema" xmlns:p="http://schemas.microsoft.com/office/2006/metadata/properties" xmlns:ns2="b47a5aad-adfb-4dac-9d3f-47090e67d565" targetNamespace="http://schemas.microsoft.com/office/2006/metadata/properties" ma:root="true" ma:fieldsID="bee9b0964658aa47144cc86e595918ee"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Speakers xmlns="b47a5aad-adfb-4dac-9d3f-47090e67d565">Derek Troyer</Speakers>
    <Year xmlns="b47a5aad-adfb-4dac-9d3f-47090e67d565">2017</Year>
    <Section xmlns="b47a5aad-adfb-4dac-9d3f-47090e67d565">Planning</Section>
    <Day xmlns="b47a5aad-adfb-4dac-9d3f-47090e67d565">Wednesday</Day>
  </documentManagement>
</p:properties>
</file>

<file path=customXml/itemProps1.xml><?xml version="1.0" encoding="utf-8"?>
<ds:datastoreItem xmlns:ds="http://schemas.openxmlformats.org/officeDocument/2006/customXml" ds:itemID="{E05A8344-4494-4454-A7C5-2ABCA4941DCD}"/>
</file>

<file path=customXml/itemProps2.xml><?xml version="1.0" encoding="utf-8"?>
<ds:datastoreItem xmlns:ds="http://schemas.openxmlformats.org/officeDocument/2006/customXml" ds:itemID="{FF74D340-8406-4DD4-A627-F9B13BC4C155}">
  <ds:schemaRefs>
    <ds:schemaRef ds:uri="http://schemas.microsoft.com/sharepoint/v3/contenttype/forms"/>
  </ds:schemaRefs>
</ds:datastoreItem>
</file>

<file path=customXml/itemProps3.xml><?xml version="1.0" encoding="utf-8"?>
<ds:datastoreItem xmlns:ds="http://schemas.openxmlformats.org/officeDocument/2006/customXml" ds:itemID="{D3BC61EB-F99C-416A-973D-C48194527162}">
  <ds:schemaRefs>
    <ds:schemaRef ds:uri="http://purl.org/dc/terms/"/>
    <ds:schemaRef ds:uri="http://schemas.microsoft.com/office/2006/documentManagement/types"/>
    <ds:schemaRef ds:uri="http://purl.org/dc/dcmitype/"/>
    <ds:schemaRef ds:uri="http://www.w3.org/XML/1998/namespace"/>
    <ds:schemaRef ds:uri="http://schemas.microsoft.com/office/2006/metadata/properties"/>
    <ds:schemaRef ds:uri="http://schemas.openxmlformats.org/package/2006/metadata/core-properties"/>
    <ds:schemaRef ds:uri="http://purl.org/dc/elements/1.1/"/>
    <ds:schemaRef ds:uri="f78f6485-d866-47f2-8ebc-7a2b1bdbd3a3"/>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ODOT-Template-4by3</Template>
  <TotalTime>823</TotalTime>
  <Words>1762</Words>
  <Application>Microsoft Office PowerPoint</Application>
  <PresentationFormat>On-screen Show (4:3)</PresentationFormat>
  <Paragraphs>372</Paragraphs>
  <Slides>50</Slides>
  <Notes>50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3" baseType="lpstr">
      <vt:lpstr>Arial</vt:lpstr>
      <vt:lpstr>Arial Rounded MT Bold</vt:lpstr>
      <vt:lpstr>Calibri</vt:lpstr>
      <vt:lpstr>Century Gothic</vt:lpstr>
      <vt:lpstr>Courier New</vt:lpstr>
      <vt:lpstr>Franklin Gothic Demi</vt:lpstr>
      <vt:lpstr>Futura</vt:lpstr>
      <vt:lpstr>Georgia</vt:lpstr>
      <vt:lpstr>Lucida Sans Unicode</vt:lpstr>
      <vt:lpstr>Trebuchet MS</vt:lpstr>
      <vt:lpstr>Wingdings</vt:lpstr>
      <vt:lpstr>ODOT Master - Business Card Look</vt:lpstr>
      <vt:lpstr>Worksheet</vt:lpstr>
      <vt:lpstr>KYTC Partnering Conference • Louisville, August 16, 2017</vt:lpstr>
      <vt:lpstr>Quantitative Safety Alternatives analysis</vt:lpstr>
      <vt:lpstr>Ohio Crash Trends</vt:lpstr>
      <vt:lpstr>Historical Crash Trends</vt:lpstr>
      <vt:lpstr>Historical Crash Trends</vt:lpstr>
      <vt:lpstr>Ohio Spot Safety Program</vt:lpstr>
      <vt:lpstr>Ohio Spot Safety Program</vt:lpstr>
      <vt:lpstr>System-wide Treatments</vt:lpstr>
      <vt:lpstr>Questions</vt:lpstr>
      <vt:lpstr>Highway safety manual (In 10 minutes or less)</vt:lpstr>
      <vt:lpstr>Safety Performance function</vt:lpstr>
      <vt:lpstr>Highway safety manual</vt:lpstr>
      <vt:lpstr>Highway Safety Manual</vt:lpstr>
      <vt:lpstr>Available Site Types</vt:lpstr>
      <vt:lpstr>Additional site types under development</vt:lpstr>
      <vt:lpstr>Safety Analysis procedure</vt:lpstr>
      <vt:lpstr>On-going research</vt:lpstr>
      <vt:lpstr>Questions</vt:lpstr>
      <vt:lpstr>Where to begin</vt:lpstr>
      <vt:lpstr>Highway safety improvement program application</vt:lpstr>
      <vt:lpstr>Safety priority list</vt:lpstr>
      <vt:lpstr>Safety Analyst</vt:lpstr>
      <vt:lpstr>Estimating safety benefits</vt:lpstr>
      <vt:lpstr>Questions</vt:lpstr>
      <vt:lpstr>Quantitative does not mean complicated</vt:lpstr>
      <vt:lpstr>Safety for all projects</vt:lpstr>
      <vt:lpstr>Step 1: review SIP Map</vt:lpstr>
      <vt:lpstr>Step 2: Crash Analysis</vt:lpstr>
      <vt:lpstr>Step 3: Identify Countermeasures</vt:lpstr>
      <vt:lpstr>Safety Integrated Project Maps</vt:lpstr>
      <vt:lpstr>SIP Map - Example</vt:lpstr>
      <vt:lpstr>SIP Map - Example</vt:lpstr>
      <vt:lpstr>SIP Map - Example</vt:lpstr>
      <vt:lpstr>Questions</vt:lpstr>
      <vt:lpstr>Justifying Design Exceptions</vt:lpstr>
      <vt:lpstr>Roadway Engineering / geometrics</vt:lpstr>
      <vt:lpstr>Roadway Engineering / geometrics</vt:lpstr>
      <vt:lpstr>Interstate 90 Westbound</vt:lpstr>
      <vt:lpstr>Interstate 90 Westbound</vt:lpstr>
      <vt:lpstr>Interstate 90 Westbound</vt:lpstr>
      <vt:lpstr>Interstate 90 Westbound</vt:lpstr>
      <vt:lpstr>Interstate 90 Westbound</vt:lpstr>
      <vt:lpstr>Questions</vt:lpstr>
      <vt:lpstr>Moving forward</vt:lpstr>
      <vt:lpstr>Safety analysis &amp; Feasibility study</vt:lpstr>
      <vt:lpstr>Safety analysis &amp; Feasibility study</vt:lpstr>
      <vt:lpstr>Safety analysis &amp; Feasibility study</vt:lpstr>
      <vt:lpstr>Safety analysis &amp; Feasibility study</vt:lpstr>
      <vt:lpstr>Safety analysis &amp; Feasibility study</vt:lpstr>
      <vt:lpstr>PowerPoint Presentation</vt:lpstr>
    </vt:vector>
  </TitlesOfParts>
  <Company>Ohio Dept. of Transportation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Quantitative Safety Alternatives Analysis</dc:title>
  <dc:creator>Derek Troyer</dc:creator>
  <cp:lastModifiedBy>Derek Troyer</cp:lastModifiedBy>
  <cp:revision>67</cp:revision>
  <cp:lastPrinted>2017-08-08T18:54:17Z</cp:lastPrinted>
  <dcterms:created xsi:type="dcterms:W3CDTF">2017-08-02T22:38:38Z</dcterms:created>
  <dcterms:modified xsi:type="dcterms:W3CDTF">2017-08-10T18:09:50Z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y fmtid="{D5CDD505-2E9C-101B-9397-08002B2CF9AE}" pid="3" name="Thumb">
    <vt:lpwstr>http://portal.dot.state.oh.us/Divisions/Communications/images1/PowerPoint.gifODOT Powerpoint Template as of February 3, 2009</vt:lpwstr>
  </property>
  <property fmtid="{D5CDD505-2E9C-101B-9397-08002B2CF9AE}" pid="4" name="Order">
    <vt:r8>3700</vt:r8>
  </property>
  <property fmtid="{D5CDD505-2E9C-101B-9397-08002B2CF9AE}" pid="5" name="PublishingRollupImage">
    <vt:lpwstr>&lt;img alt="PowerPoint" border="0" src="/Divisions/Communications/images1/PowerPoint.gif" style="BORDER: 0px solid; "&gt;</vt:lpwstr>
  </property>
  <property fmtid="{D5CDD505-2E9C-101B-9397-08002B2CF9AE}" pid="6" name="Images">
    <vt:lpwstr>Documents</vt:lpwstr>
  </property>
  <property fmtid="{D5CDD505-2E9C-101B-9397-08002B2CF9AE}" pid="7" name="vti_description">
    <vt:lpwstr/>
  </property>
</Properties>
</file>